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66" r:id="rId2"/>
    <p:sldId id="256" r:id="rId3"/>
    <p:sldId id="257" r:id="rId4"/>
    <p:sldId id="258" r:id="rId5"/>
    <p:sldId id="259" r:id="rId6"/>
    <p:sldId id="260" r:id="rId7"/>
    <p:sldId id="261"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90" r:id="rId34"/>
    <p:sldId id="291" r:id="rId35"/>
    <p:sldId id="292" r:id="rId36"/>
    <p:sldId id="294" r:id="rId37"/>
    <p:sldId id="295" r:id="rId38"/>
    <p:sldId id="296" r:id="rId39"/>
    <p:sldId id="298" r:id="rId40"/>
    <p:sldId id="300" r:id="rId41"/>
    <p:sldId id="301" r:id="rId42"/>
    <p:sldId id="302" r:id="rId43"/>
    <p:sldId id="303" r:id="rId44"/>
    <p:sldId id="305" r:id="rId45"/>
    <p:sldId id="306" r:id="rId46"/>
    <p:sldId id="307" r:id="rId47"/>
    <p:sldId id="308" r:id="rId48"/>
    <p:sldId id="309" r:id="rId49"/>
    <p:sldId id="310" r:id="rId50"/>
    <p:sldId id="368" r:id="rId51"/>
    <p:sldId id="369"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70" r:id="rId70"/>
    <p:sldId id="328" r:id="rId71"/>
    <p:sldId id="329" r:id="rId72"/>
    <p:sldId id="330" r:id="rId73"/>
    <p:sldId id="331" r:id="rId74"/>
    <p:sldId id="332" r:id="rId75"/>
    <p:sldId id="333" r:id="rId76"/>
    <p:sldId id="334"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7" r:id="rId10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1" d="100"/>
          <a:sy n="81" d="100"/>
        </p:scale>
        <p:origin x="10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33C06-AEDA-400F-876A-1660BB43F43B}" type="datetimeFigureOut">
              <a:rPr lang="fa-IR" smtClean="0"/>
              <a:pPr/>
              <a:t>07/01/1440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4F91A15-F8A7-4E42-8A35-D08C265DE06A}"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C233C06-AEDA-400F-876A-1660BB43F43B}" type="datetimeFigureOut">
              <a:rPr lang="fa-IR" smtClean="0"/>
              <a:pPr/>
              <a:t>07/01/1440</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4F91A15-F8A7-4E42-8A35-D08C265DE06A}"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donyagardi.com/%D8%AF%D8%B1%D9%88%D8%A7%D8%B2%D9%87-%D9%82%D8%B1%D8%A7%D9%86-%D8%B4%DB%8C%D8%B1%D8%A7%D8%B2.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var\Desktop\15.jpg"/>
          <p:cNvPicPr>
            <a:picLocks noChangeAspect="1" noChangeArrowheads="1"/>
          </p:cNvPicPr>
          <p:nvPr/>
        </p:nvPicPr>
        <p:blipFill>
          <a:blip r:embed="rId2"/>
          <a:srcRect/>
          <a:stretch>
            <a:fillRect/>
          </a:stretch>
        </p:blipFill>
        <p:spPr>
          <a:xfrm>
            <a:off x="357158" y="428604"/>
            <a:ext cx="8429684" cy="6000792"/>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itchFamily="2" charset="-78"/>
              </a:rPr>
              <a:t>شبه حوادث</a:t>
            </a:r>
            <a:r>
              <a:rPr lang="en-US" dirty="0" smtClean="0">
                <a:cs typeface="B Titr" pitchFamily="2" charset="-78"/>
              </a:rPr>
              <a:t>(near miss) </a:t>
            </a:r>
            <a:endParaRPr lang="fa-IR" dirty="0"/>
          </a:p>
        </p:txBody>
      </p:sp>
      <p:pic>
        <p:nvPicPr>
          <p:cNvPr id="4" name="Content Placeholder 3"/>
          <p:cNvPicPr>
            <a:picLocks noGrp="1"/>
          </p:cNvPicPr>
          <p:nvPr>
            <p:ph idx="1"/>
          </p:nvPr>
        </p:nvPicPr>
        <p:blipFill>
          <a:blip r:embed="rId2" cstate="print"/>
          <a:srcRect/>
          <a:stretch>
            <a:fillRect/>
          </a:stretch>
        </p:blipFill>
        <p:spPr bwMode="auto">
          <a:xfrm>
            <a:off x="4857752" y="1928802"/>
            <a:ext cx="3706576" cy="26162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1000100" y="1928802"/>
            <a:ext cx="3643338" cy="2428892"/>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4929190" y="4643446"/>
            <a:ext cx="3429024" cy="1840865"/>
          </a:xfrm>
          <a:prstGeom prst="rect">
            <a:avLst/>
          </a:prstGeom>
          <a:noFill/>
          <a:ln w="9525">
            <a:noFill/>
            <a:miter lim="800000"/>
            <a:headEnd/>
            <a:tailEnd/>
          </a:ln>
        </p:spPr>
      </p:pic>
      <p:pic>
        <p:nvPicPr>
          <p:cNvPr id="7" name="Picture 6"/>
          <p:cNvPicPr/>
          <p:nvPr/>
        </p:nvPicPr>
        <p:blipFill>
          <a:blip r:embed="rId5" cstate="print"/>
          <a:srcRect/>
          <a:stretch>
            <a:fillRect/>
          </a:stretch>
        </p:blipFill>
        <p:spPr bwMode="auto">
          <a:xfrm>
            <a:off x="1000100" y="4500570"/>
            <a:ext cx="35719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332656"/>
            <a:ext cx="7488832" cy="4824536"/>
          </a:xfrm>
        </p:spPr>
        <p:txBody>
          <a:bodyPr>
            <a:normAutofit fontScale="62500" lnSpcReduction="20000"/>
          </a:bodyPr>
          <a:lstStyle/>
          <a:p>
            <a:pPr marL="0" indent="0" algn="ctr">
              <a:lnSpc>
                <a:spcPct val="170000"/>
              </a:lnSpc>
              <a:buNone/>
            </a:pPr>
            <a:r>
              <a:rPr lang="fa-IR" sz="4400" b="1" dirty="0" smtClean="0">
                <a:solidFill>
                  <a:srgbClr val="FF0000"/>
                </a:solidFill>
              </a:rPr>
              <a:t>استفاده از وسایل حفاظت فردي و چگونگی بکارگیري آن </a:t>
            </a:r>
            <a:endParaRPr lang="fa-IR" sz="4400" b="1" dirty="0">
              <a:solidFill>
                <a:srgbClr val="FF0000"/>
              </a:solidFill>
            </a:endParaRPr>
          </a:p>
          <a:p>
            <a:pPr marL="0" indent="0" algn="ctr">
              <a:lnSpc>
                <a:spcPct val="120000"/>
              </a:lnSpc>
              <a:buNone/>
            </a:pPr>
            <a:endParaRPr lang="fa-IR" sz="2500" b="1" dirty="0" smtClean="0">
              <a:solidFill>
                <a:srgbClr val="000099"/>
              </a:solidFill>
            </a:endParaRPr>
          </a:p>
          <a:p>
            <a:pPr marL="0" indent="0" algn="ctr">
              <a:lnSpc>
                <a:spcPct val="120000"/>
              </a:lnSpc>
              <a:buNone/>
            </a:pPr>
            <a:r>
              <a:rPr lang="fa-IR" sz="4600" b="1" dirty="0">
                <a:solidFill>
                  <a:srgbClr val="000099"/>
                </a:solidFill>
              </a:rPr>
              <a:t>وسایل حفاظت الکتریکی: </a:t>
            </a:r>
          </a:p>
          <a:p>
            <a:pPr marL="0" indent="0" algn="just">
              <a:lnSpc>
                <a:spcPct val="120000"/>
              </a:lnSpc>
              <a:buNone/>
            </a:pPr>
            <a:r>
              <a:rPr lang="fa-IR" sz="5800" dirty="0" smtClean="0">
                <a:latin typeface="B Yagut"/>
              </a:rPr>
              <a:t>دستکش </a:t>
            </a:r>
            <a:r>
              <a:rPr lang="fa-IR" sz="5800" dirty="0">
                <a:latin typeface="B Yagut"/>
              </a:rPr>
              <a:t>عایق ، کفش و کلاه عایق، در کارگاهها و هنگام کار ، زمانی که خطر برق گرفتگی در کار با وسایل برقی وجود دارد و کار همراه با وجود برق در سیستم غیر قابل اجتناب است توصیه </a:t>
            </a:r>
            <a:r>
              <a:rPr lang="fa-IR" sz="5800" dirty="0" smtClean="0">
                <a:latin typeface="B Yagut"/>
              </a:rPr>
              <a:t>می گردد.</a:t>
            </a:r>
            <a:endParaRPr lang="fa-IR" sz="5800" dirty="0">
              <a:latin typeface="B Yagut"/>
            </a:endParaRPr>
          </a:p>
        </p:txBody>
      </p:sp>
    </p:spTree>
    <p:extLst>
      <p:ext uri="{BB962C8B-B14F-4D97-AF65-F5344CB8AC3E}">
        <p14:creationId xmlns:p14="http://schemas.microsoft.com/office/powerpoint/2010/main" val="28219525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7704" y="332656"/>
            <a:ext cx="6984776" cy="6336704"/>
          </a:xfrm>
        </p:spPr>
        <p:txBody>
          <a:bodyPr>
            <a:normAutofit fontScale="32500" lnSpcReduction="20000"/>
          </a:bodyPr>
          <a:lstStyle/>
          <a:p>
            <a:pPr marL="0" indent="0" algn="ctr">
              <a:lnSpc>
                <a:spcPct val="170000"/>
              </a:lnSpc>
              <a:buNone/>
            </a:pPr>
            <a:r>
              <a:rPr lang="fa-IR" sz="6000" b="1" dirty="0" smtClean="0">
                <a:solidFill>
                  <a:srgbClr val="FF0000"/>
                </a:solidFill>
              </a:rPr>
              <a:t>استفاده از وسایل حفاظت فردي و چگونگی بکارگیري آن </a:t>
            </a:r>
            <a:endParaRPr lang="fa-IR" sz="6000" b="1" dirty="0">
              <a:solidFill>
                <a:srgbClr val="FF0000"/>
              </a:solidFill>
            </a:endParaRPr>
          </a:p>
          <a:p>
            <a:pPr marL="0" indent="0" algn="ctr">
              <a:lnSpc>
                <a:spcPct val="120000"/>
              </a:lnSpc>
              <a:buNone/>
            </a:pPr>
            <a:endParaRPr lang="fa-IR" sz="2500" b="1" dirty="0" smtClean="0">
              <a:solidFill>
                <a:srgbClr val="000099"/>
              </a:solidFill>
            </a:endParaRPr>
          </a:p>
          <a:p>
            <a:pPr marL="0" indent="0" algn="ctr">
              <a:lnSpc>
                <a:spcPct val="120000"/>
              </a:lnSpc>
              <a:buNone/>
            </a:pPr>
            <a:r>
              <a:rPr lang="fa-IR" sz="7400" b="1" dirty="0">
                <a:solidFill>
                  <a:srgbClr val="000099"/>
                </a:solidFill>
              </a:rPr>
              <a:t>کمربند ایمنی، طناب نجات، هارنس:</a:t>
            </a:r>
          </a:p>
          <a:p>
            <a:pPr marL="0" indent="0" algn="just">
              <a:lnSpc>
                <a:spcPct val="120000"/>
              </a:lnSpc>
              <a:buNone/>
            </a:pPr>
            <a:r>
              <a:rPr lang="fa-IR" sz="7400" dirty="0" smtClean="0">
                <a:latin typeface="B Yagut"/>
              </a:rPr>
              <a:t>کارگران </a:t>
            </a:r>
            <a:r>
              <a:rPr lang="fa-IR" sz="7400" dirty="0">
                <a:latin typeface="B Yagut"/>
              </a:rPr>
              <a:t>ساختمانی، </a:t>
            </a:r>
            <a:r>
              <a:rPr lang="fa-IR" sz="7400" dirty="0" smtClean="0">
                <a:latin typeface="B Yagut"/>
              </a:rPr>
              <a:t>مقنی ها </a:t>
            </a:r>
            <a:r>
              <a:rPr lang="fa-IR" sz="7400" dirty="0">
                <a:latin typeface="B Yagut"/>
              </a:rPr>
              <a:t>،کارگران برق و مخابرات در روي تیرهاي خطوط هوایی و مکانهایی که امکان سقوط وجود دارد به منظور جلوگیري از سقوط باید مجهز به کمربند ایمنی و طناب نجات باشند . نحوه استفاده از کمربند ایمنی بدین ترتیب است که یک سر طناب نجات را به حلقه کمربند قلاب نموده و سر دیگر آن را به تیر چوبی یا یک میله فلزي ثابت و یا امثال آن در محل کار محکم میبندند . کمربند ایمنی باید مجهز به شوك گیر باشد تا از وارد ساختن ضربه و شوك به بدن و ستون فقرات جلوگیري نماید ، در غیر اینصورت ممکن است باعث صدمات زیادي مانند قطع نخاع شود. کلیه قطعات و ضمایم کمربند باید مرتبا بازدید شده و از صحت عملکرد آن اطمینان حاصل نمود و قطعات فرسوده یا خراب آن با قطعات استاندارد تعویض گردد. در صورت نیاز باید از وسایل حفاظتی تکمیلی نیز استفاده کرد.</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05261"/>
            <a:ext cx="1835696"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8748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4321902"/>
          </a:xfrm>
        </p:spPr>
        <p:txBody>
          <a:bodyPr>
            <a:normAutofit fontScale="40000" lnSpcReduction="20000"/>
          </a:bodyPr>
          <a:lstStyle/>
          <a:p>
            <a:pPr marL="0" indent="0" algn="ctr">
              <a:lnSpc>
                <a:spcPct val="170000"/>
              </a:lnSpc>
              <a:buNone/>
            </a:pPr>
            <a:r>
              <a:rPr lang="fa-IR" sz="6000" b="1" dirty="0" smtClean="0">
                <a:solidFill>
                  <a:srgbClr val="FF0000"/>
                </a:solidFill>
              </a:rPr>
              <a:t>استفاده از وسایل حفاظت فردي و چگونگی بکارگیري آن </a:t>
            </a:r>
            <a:endParaRPr lang="fa-IR" sz="6000" b="1" dirty="0">
              <a:solidFill>
                <a:srgbClr val="FF0000"/>
              </a:solidFill>
            </a:endParaRPr>
          </a:p>
          <a:p>
            <a:pPr marL="0" indent="0" algn="ctr">
              <a:lnSpc>
                <a:spcPct val="120000"/>
              </a:lnSpc>
              <a:buNone/>
            </a:pPr>
            <a:endParaRPr lang="fa-IR" sz="2500" b="1" dirty="0" smtClean="0">
              <a:solidFill>
                <a:srgbClr val="000099"/>
              </a:solidFill>
            </a:endParaRPr>
          </a:p>
          <a:p>
            <a:pPr marL="0" indent="0" algn="just">
              <a:lnSpc>
                <a:spcPct val="120000"/>
              </a:lnSpc>
              <a:buNone/>
            </a:pPr>
            <a:r>
              <a:rPr lang="fa-IR" sz="7400" dirty="0" smtClean="0">
                <a:latin typeface="B Yagut"/>
              </a:rPr>
              <a:t>طبق ماده 91 قانون کار، </a:t>
            </a:r>
            <a:r>
              <a:rPr lang="fa-IR" sz="7400" dirty="0">
                <a:latin typeface="B Yagut"/>
              </a:rPr>
              <a:t>وظیفه کارفرما و یا نماینده او </a:t>
            </a:r>
            <a:r>
              <a:rPr lang="fa-IR" sz="7400" dirty="0" smtClean="0">
                <a:latin typeface="B Yagut"/>
              </a:rPr>
              <a:t>تهیه </a:t>
            </a:r>
            <a:r>
              <a:rPr lang="fa-IR" sz="7400" dirty="0">
                <a:latin typeface="B Yagut"/>
              </a:rPr>
              <a:t>وسایل حفاظت فردي به مقدار کافی و در اختیار کارگر گذاشتن آن و کنترل و  نظارت بر استفاده بموقع و صحیح از آن </a:t>
            </a:r>
            <a:r>
              <a:rPr lang="fa-IR" sz="7400" dirty="0" smtClean="0">
                <a:latin typeface="B Yagut"/>
              </a:rPr>
              <a:t>در </a:t>
            </a:r>
            <a:r>
              <a:rPr lang="fa-IR" sz="7400" dirty="0">
                <a:latin typeface="B Yagut"/>
              </a:rPr>
              <a:t>زمان کارمی باشد.</a:t>
            </a:r>
          </a:p>
          <a:p>
            <a:pPr marL="0" indent="0" algn="just">
              <a:lnSpc>
                <a:spcPct val="120000"/>
              </a:lnSpc>
              <a:buNone/>
            </a:pPr>
            <a:r>
              <a:rPr lang="fa-IR" sz="7400" dirty="0">
                <a:latin typeface="B Yagut"/>
              </a:rPr>
              <a:t>وظیفه کارگر نیز استفاده از وسایل ایمنی و حفاظتی همراه با حفظ و نگهداري و توجه به نظافت آن و رعایت موارد ایمنی و حفاظتی طبق دستورالعمل هاي ارایه شده می باشد.</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149080"/>
            <a:ext cx="6912768" cy="268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5712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4321902"/>
          </a:xfrm>
        </p:spPr>
        <p:txBody>
          <a:bodyPr>
            <a:normAutofit fontScale="25000" lnSpcReduction="20000"/>
          </a:bodyPr>
          <a:lstStyle/>
          <a:p>
            <a:pPr marL="0" indent="0" algn="ctr">
              <a:lnSpc>
                <a:spcPct val="170000"/>
              </a:lnSpc>
              <a:buNone/>
            </a:pPr>
            <a:r>
              <a:rPr lang="fa-IR" sz="11200" b="1" dirty="0" smtClean="0">
                <a:solidFill>
                  <a:srgbClr val="FF0000"/>
                </a:solidFill>
              </a:rPr>
              <a:t>روش </a:t>
            </a:r>
            <a:r>
              <a:rPr lang="fa-IR" sz="11200" b="1" dirty="0">
                <a:solidFill>
                  <a:srgbClr val="FF0000"/>
                </a:solidFill>
              </a:rPr>
              <a:t>اجرایی واکنش در شرایط اضطراري </a:t>
            </a:r>
          </a:p>
          <a:p>
            <a:pPr marL="0" indent="0" algn="just">
              <a:lnSpc>
                <a:spcPct val="120000"/>
              </a:lnSpc>
              <a:buNone/>
            </a:pPr>
            <a:r>
              <a:rPr lang="fa-IR" sz="10400" dirty="0" smtClean="0">
                <a:latin typeface="B Yagut"/>
              </a:rPr>
              <a:t>هر </a:t>
            </a:r>
            <a:r>
              <a:rPr lang="fa-IR" sz="10400" dirty="0">
                <a:latin typeface="B Yagut"/>
              </a:rPr>
              <a:t>زمان که در کارگاه حادثه اي رخ دهد، کارهاي ذیل باید به سرعت انجام پذیرند:</a:t>
            </a:r>
          </a:p>
          <a:p>
            <a:pPr marL="0" indent="0" algn="just">
              <a:lnSpc>
                <a:spcPct val="120000"/>
              </a:lnSpc>
              <a:buNone/>
            </a:pPr>
            <a:r>
              <a:rPr lang="fa-IR" sz="10400" dirty="0">
                <a:latin typeface="B Yagut"/>
              </a:rPr>
              <a:t>انتقال کارگر آسیب دیده به محلی امن براي درمان هاي اولیه رفع خطرات بیشتري که امکان دارد از حادثه ناشی گردد؛</a:t>
            </a:r>
          </a:p>
          <a:p>
            <a:pPr marL="0" indent="0" algn="just">
              <a:lnSpc>
                <a:spcPct val="120000"/>
              </a:lnSpc>
              <a:buNone/>
            </a:pPr>
            <a:r>
              <a:rPr lang="fa-IR" sz="10400" dirty="0">
                <a:latin typeface="B Yagut"/>
              </a:rPr>
              <a:t>هر کارگري که در عملیات امداد و نجات نقش دارد، مسئول ایمنی و سلامت فرد است و نباید با کارهاي شتابزده که خطرات پنهانی را در خود نهفته دارند، خود و فرد صدمه دیده را به خطر اندازد.  هر جراحت هر چند کوچک که به کارگر وارد میشود، باید به مسئول ایمنی و بهداشت کارگاه گزارش  شود تا براي درمان و بررسی </a:t>
            </a:r>
            <a:r>
              <a:rPr lang="fa-IR" sz="10400" dirty="0" smtClean="0">
                <a:latin typeface="B Yagut"/>
              </a:rPr>
              <a:t>شخص آسیب </a:t>
            </a:r>
            <a:r>
              <a:rPr lang="fa-IR" sz="10400" dirty="0">
                <a:latin typeface="B Yagut"/>
              </a:rPr>
              <a:t>دیده قبل از بازگشت به کار یا ترك کارگاه پرداخته شود.</a:t>
            </a:r>
          </a:p>
          <a:p>
            <a:pPr marL="0" indent="0" algn="just">
              <a:lnSpc>
                <a:spcPct val="120000"/>
              </a:lnSpc>
              <a:buNone/>
            </a:pPr>
            <a:r>
              <a:rPr lang="fa-IR" sz="10400" dirty="0">
                <a:latin typeface="B Yagut"/>
              </a:rPr>
              <a:t>براي جابه جایی فرد آسیبدیده یا انتقال بیمار به بیمارستان یا استفاده از دیگر تسهیلات پزشکی باید هماهنگیهاي لازم صورت گیرد</a:t>
            </a:r>
            <a:r>
              <a:rPr lang="fa-IR" sz="10400" dirty="0" smtClean="0">
                <a:latin typeface="B Yagut"/>
              </a:rPr>
              <a:t>.</a:t>
            </a:r>
            <a:endParaRPr lang="fa-IR" sz="10400" dirty="0">
              <a:latin typeface="B Yagut"/>
            </a:endParaRPr>
          </a:p>
        </p:txBody>
      </p:sp>
    </p:spTree>
    <p:extLst>
      <p:ext uri="{BB962C8B-B14F-4D97-AF65-F5344CB8AC3E}">
        <p14:creationId xmlns:p14="http://schemas.microsoft.com/office/powerpoint/2010/main" val="41298354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4624"/>
            <a:ext cx="8712968" cy="5400600"/>
          </a:xfrm>
        </p:spPr>
        <p:txBody>
          <a:bodyPr>
            <a:normAutofit fontScale="32500" lnSpcReduction="20000"/>
          </a:bodyPr>
          <a:lstStyle/>
          <a:p>
            <a:pPr marL="0" indent="0" algn="ctr">
              <a:lnSpc>
                <a:spcPct val="170000"/>
              </a:lnSpc>
              <a:buNone/>
            </a:pPr>
            <a:r>
              <a:rPr lang="fa-IR" sz="11200" b="1" dirty="0">
                <a:solidFill>
                  <a:srgbClr val="FF0000"/>
                </a:solidFill>
              </a:rPr>
              <a:t>کمکهاي اولیه </a:t>
            </a:r>
          </a:p>
          <a:p>
            <a:pPr marL="0" indent="0" algn="just">
              <a:lnSpc>
                <a:spcPct val="120000"/>
              </a:lnSpc>
              <a:buNone/>
            </a:pPr>
            <a:r>
              <a:rPr lang="fa-IR" sz="8600" dirty="0" smtClean="0">
                <a:latin typeface="B Yagut"/>
              </a:rPr>
              <a:t>کارگران </a:t>
            </a:r>
            <a:r>
              <a:rPr lang="fa-IR" sz="8600" dirty="0">
                <a:latin typeface="B Yagut"/>
              </a:rPr>
              <a:t>و سرپرستان کارگاه باید بتوانند به سرعت در برابر حوادث و سوانح رخ داده، پاسخگو باشند و کمکهاي اولیه و ضروري درمانی افراد را به سرعت انجام دهند. درمان سریع از طریق کمکهاي اولیه  میتواند در جلوگیري از جديتر شدن آسیبها یا حتی از دست دادن جان فرد مصدوم موثر باشد. مسئولین کارگاه باید اطمینان یابند که جعبه کمکهاي اولیه در محلی مناسب قرار دارد و به طور مداوم با لوازم مشابه تجدید میشود. دیگر لوازم کمکهاي اولیه که ممکن است به دلیل ماهیت کار توسط  پزشک صلاحیتدار توصیه گردد.  </a:t>
            </a:r>
            <a:endParaRPr lang="fa-IR" sz="8600" dirty="0" smtClean="0">
              <a:latin typeface="B Yagut"/>
            </a:endParaRP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653136"/>
            <a:ext cx="7272808"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2554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4624"/>
            <a:ext cx="8712968" cy="4321902"/>
          </a:xfrm>
        </p:spPr>
        <p:txBody>
          <a:bodyPr>
            <a:normAutofit fontScale="25000" lnSpcReduction="20000"/>
          </a:bodyPr>
          <a:lstStyle/>
          <a:p>
            <a:pPr marL="0" indent="0" algn="ctr">
              <a:lnSpc>
                <a:spcPct val="170000"/>
              </a:lnSpc>
              <a:buNone/>
            </a:pPr>
            <a:r>
              <a:rPr lang="fa-IR" sz="11200" b="1" dirty="0" smtClean="0">
                <a:solidFill>
                  <a:srgbClr val="FF0000"/>
                </a:solidFill>
              </a:rPr>
              <a:t>روش </a:t>
            </a:r>
            <a:r>
              <a:rPr lang="fa-IR" sz="11200" b="1" dirty="0">
                <a:solidFill>
                  <a:srgbClr val="FF0000"/>
                </a:solidFill>
              </a:rPr>
              <a:t>اجرایی واکنش در شرایط اضطراري </a:t>
            </a:r>
          </a:p>
          <a:p>
            <a:pPr marL="0" indent="0" algn="just">
              <a:lnSpc>
                <a:spcPct val="120000"/>
              </a:lnSpc>
              <a:buNone/>
            </a:pPr>
            <a:r>
              <a:rPr lang="fa-IR" sz="9600" dirty="0">
                <a:latin typeface="B Yagut"/>
              </a:rPr>
              <a:t>انجام تمرین و مانور ایمنی و نجات و تعیین گروه هاي امداد و نجات باعث موفقیت بیشتر و کاهش صدمات و ضایعات انسانی در زمان وقوع حوادث خواهد شد. مواردي شامل :</a:t>
            </a:r>
          </a:p>
          <a:p>
            <a:pPr algn="just">
              <a:lnSpc>
                <a:spcPct val="120000"/>
              </a:lnSpc>
              <a:buFont typeface="Wingdings" panose="05000000000000000000" pitchFamily="2" charset="2"/>
              <a:buChar char="q"/>
            </a:pPr>
            <a:r>
              <a:rPr lang="fa-IR" sz="9600" dirty="0">
                <a:latin typeface="B Yagut"/>
              </a:rPr>
              <a:t>قرار دادن تابلو و علامت گذاري و مشخص ساختن راه هاي خروج اضطراري و تمرین استفاده از  راه هاي فرار اضطراري</a:t>
            </a:r>
          </a:p>
          <a:p>
            <a:pPr algn="just">
              <a:lnSpc>
                <a:spcPct val="120000"/>
              </a:lnSpc>
              <a:buFont typeface="Wingdings" panose="05000000000000000000" pitchFamily="2" charset="2"/>
              <a:buChar char="q"/>
            </a:pPr>
            <a:r>
              <a:rPr lang="fa-IR" sz="9600" dirty="0">
                <a:latin typeface="B Yagut"/>
              </a:rPr>
              <a:t>قطع و راه اندازي مجدد برق و گاز و منابع دیگر انرژي  </a:t>
            </a:r>
          </a:p>
          <a:p>
            <a:pPr algn="just">
              <a:lnSpc>
                <a:spcPct val="120000"/>
              </a:lnSpc>
              <a:buFont typeface="Wingdings" panose="05000000000000000000" pitchFamily="2" charset="2"/>
              <a:buChar char="q"/>
            </a:pPr>
            <a:r>
              <a:rPr lang="fa-IR" sz="9600" dirty="0">
                <a:latin typeface="B Yagut"/>
              </a:rPr>
              <a:t>آلارم ها و ابزار و وسایل ارتباطات با تمام قسمتها در شرایط اضطراري  </a:t>
            </a:r>
          </a:p>
          <a:p>
            <a:pPr algn="just">
              <a:lnSpc>
                <a:spcPct val="120000"/>
              </a:lnSpc>
              <a:buFont typeface="Wingdings" panose="05000000000000000000" pitchFamily="2" charset="2"/>
              <a:buChar char="q"/>
            </a:pPr>
            <a:r>
              <a:rPr lang="fa-IR" sz="9600" dirty="0">
                <a:latin typeface="B Yagut"/>
              </a:rPr>
              <a:t>نصب سیستم ورود و خروج افراد به کارگاه و شمارش افراد قبل و پس از تخلیه و فرار </a:t>
            </a:r>
          </a:p>
          <a:p>
            <a:pPr algn="just">
              <a:lnSpc>
                <a:spcPct val="120000"/>
              </a:lnSpc>
              <a:buFont typeface="Wingdings" panose="05000000000000000000" pitchFamily="2" charset="2"/>
              <a:buChar char="q"/>
            </a:pPr>
            <a:r>
              <a:rPr lang="fa-IR" sz="9600" dirty="0">
                <a:latin typeface="B Yagut"/>
              </a:rPr>
              <a:t>تجمع در مکان هاي تعیین شده در زمان وقوع حادثه  </a:t>
            </a:r>
          </a:p>
          <a:p>
            <a:pPr algn="just">
              <a:lnSpc>
                <a:spcPct val="120000"/>
              </a:lnSpc>
              <a:buFont typeface="Wingdings" panose="05000000000000000000" pitchFamily="2" charset="2"/>
              <a:buChar char="q"/>
            </a:pPr>
            <a:r>
              <a:rPr lang="fa-IR" sz="9600" dirty="0">
                <a:latin typeface="B Yagut"/>
              </a:rPr>
              <a:t>تمرین عکس العمل به حریق و گزارش آن  </a:t>
            </a:r>
          </a:p>
          <a:p>
            <a:pPr algn="just">
              <a:lnSpc>
                <a:spcPct val="120000"/>
              </a:lnSpc>
              <a:buFont typeface="Wingdings" panose="05000000000000000000" pitchFamily="2" charset="2"/>
              <a:buChar char="q"/>
            </a:pPr>
            <a:r>
              <a:rPr lang="fa-IR" sz="9600" dirty="0">
                <a:latin typeface="B Yagut"/>
              </a:rPr>
              <a:t>تمرین امداد و نجات و فوریت هاي پزشکی </a:t>
            </a:r>
          </a:p>
          <a:p>
            <a:pPr algn="just">
              <a:lnSpc>
                <a:spcPct val="120000"/>
              </a:lnSpc>
              <a:buFont typeface="Wingdings" panose="05000000000000000000" pitchFamily="2" charset="2"/>
              <a:buChar char="q"/>
            </a:pPr>
            <a:r>
              <a:rPr lang="fa-IR" sz="9600" dirty="0">
                <a:latin typeface="B Yagut"/>
              </a:rPr>
              <a:t>تعیین </a:t>
            </a:r>
            <a:r>
              <a:rPr lang="fa-IR" sz="9600" dirty="0" smtClean="0">
                <a:latin typeface="B Yagut"/>
              </a:rPr>
              <a:t>تیم هایی </a:t>
            </a:r>
            <a:r>
              <a:rPr lang="fa-IR" sz="9600" dirty="0">
                <a:latin typeface="B Yagut"/>
              </a:rPr>
              <a:t>که از قبل بدانند چه کار باید انجام دهند </a:t>
            </a:r>
            <a:r>
              <a:rPr lang="fa-IR" sz="9600" dirty="0" smtClean="0">
                <a:latin typeface="B Yagut"/>
              </a:rPr>
              <a:t>وتعیین جانشین هاي </a:t>
            </a:r>
            <a:r>
              <a:rPr lang="fa-IR" sz="9600" dirty="0">
                <a:latin typeface="B Yagut"/>
              </a:rPr>
              <a:t>احتمالی افراد </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2520280" cy="14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7919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ChangeArrowheads="1"/>
          </p:cNvSpPr>
          <p:nvPr/>
        </p:nvSpPr>
        <p:spPr bwMode="auto">
          <a:xfrm>
            <a:off x="1476375" y="5516563"/>
            <a:ext cx="6840538" cy="923925"/>
          </a:xfrm>
          <a:prstGeom prst="rect">
            <a:avLst/>
          </a:prstGeom>
          <a:noFill/>
          <a:ln w="9525">
            <a:noFill/>
            <a:miter lim="800000"/>
            <a:headEnd/>
            <a:tailEnd/>
          </a:ln>
        </p:spPr>
        <p:txBody>
          <a:bodyPr>
            <a:spAutoFit/>
          </a:bodyPr>
          <a:lstStyle/>
          <a:p>
            <a:r>
              <a:rPr lang="fa-IR" sz="5400" b="1" i="1">
                <a:solidFill>
                  <a:srgbClr val="FFFF00"/>
                </a:solidFill>
              </a:rPr>
              <a:t>از همراهی شما سپاسگزارم</a:t>
            </a:r>
            <a:endParaRPr lang="en-US" sz="5400" b="1" i="1">
              <a:solidFill>
                <a:srgbClr val="FFFF00"/>
              </a:solidFill>
            </a:endParaRPr>
          </a:p>
        </p:txBody>
      </p:sp>
      <p:pic>
        <p:nvPicPr>
          <p:cNvPr id="2050" name="Picture 2" descr="http://www.donyagardi.com/wp-content/uploads/autres_chiraz_031.jpg">
            <a:hlinkClick r:id="rId2"/>
          </p:cNvPr>
          <p:cNvPicPr>
            <a:picLocks noGrp="1" noChangeAspect="1" noChangeArrowheads="1"/>
          </p:cNvPicPr>
          <p:nvPr>
            <p:ph sz="quarter" idx="1"/>
          </p:nvPr>
        </p:nvPicPr>
        <p:blipFill>
          <a:blip r:embed="rId3"/>
          <a:srcRect/>
          <a:stretch>
            <a:fillRect/>
          </a:stretch>
        </p:blipFill>
        <p:spPr bwMode="auto">
          <a:xfrm>
            <a:off x="0" y="71462"/>
            <a:ext cx="9144000" cy="6858000"/>
          </a:xfrm>
          <a:prstGeom prst="rect">
            <a:avLst/>
          </a:prstGeom>
          <a:noFill/>
        </p:spPr>
      </p:pic>
      <p:sp>
        <p:nvSpPr>
          <p:cNvPr id="4" name="Rectangle 6"/>
          <p:cNvSpPr>
            <a:spLocks noChangeArrowheads="1"/>
          </p:cNvSpPr>
          <p:nvPr/>
        </p:nvSpPr>
        <p:spPr bwMode="auto">
          <a:xfrm>
            <a:off x="928662" y="5715016"/>
            <a:ext cx="6840538" cy="923925"/>
          </a:xfrm>
          <a:prstGeom prst="rect">
            <a:avLst/>
          </a:prstGeom>
          <a:noFill/>
          <a:ln w="9525">
            <a:noFill/>
            <a:miter lim="800000"/>
            <a:headEnd/>
            <a:tailEnd/>
          </a:ln>
        </p:spPr>
        <p:txBody>
          <a:bodyPr>
            <a:spAutoFit/>
          </a:bodyPr>
          <a:lstStyle/>
          <a:p>
            <a:r>
              <a:rPr lang="fa-IR" sz="5400" b="1" dirty="0">
                <a:solidFill>
                  <a:srgbClr val="FFFF00"/>
                </a:solidFill>
              </a:rPr>
              <a:t>از همراهی شما سپاسگزارم</a:t>
            </a:r>
            <a:endParaRPr lang="en-US" sz="5400" b="1"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هزینه هاي حوادث ناشی از کار </a:t>
            </a:r>
            <a:endParaRPr lang="fa-IR" dirty="0"/>
          </a:p>
        </p:txBody>
      </p:sp>
      <p:sp>
        <p:nvSpPr>
          <p:cNvPr id="3" name="Content Placeholder 2"/>
          <p:cNvSpPr>
            <a:spLocks noGrp="1"/>
          </p:cNvSpPr>
          <p:nvPr>
            <p:ph idx="1"/>
          </p:nvPr>
        </p:nvSpPr>
        <p:spPr/>
        <p:txBody>
          <a:bodyPr/>
          <a:lstStyle/>
          <a:p>
            <a:r>
              <a:rPr lang="ar-SA" dirty="0"/>
              <a:t>هزینه هاي حوادث ناشی از کار شامل </a:t>
            </a:r>
            <a:r>
              <a:rPr lang="ar-SA" dirty="0" smtClean="0"/>
              <a:t>هزینه</a:t>
            </a:r>
            <a:r>
              <a:rPr lang="fa-IR" dirty="0" smtClean="0"/>
              <a:t> </a:t>
            </a:r>
            <a:r>
              <a:rPr lang="ar-SA" dirty="0" smtClean="0"/>
              <a:t>هاي </a:t>
            </a:r>
            <a:r>
              <a:rPr lang="ar-SA" dirty="0"/>
              <a:t>مستقیم و </a:t>
            </a:r>
            <a:r>
              <a:rPr lang="ar-SA" dirty="0" smtClean="0"/>
              <a:t>هزینه</a:t>
            </a:r>
            <a:r>
              <a:rPr lang="fa-IR" dirty="0" smtClean="0"/>
              <a:t> </a:t>
            </a:r>
            <a:r>
              <a:rPr lang="ar-SA" dirty="0" smtClean="0"/>
              <a:t>هاي </a:t>
            </a:r>
            <a:r>
              <a:rPr lang="ar-SA" dirty="0"/>
              <a:t>غیر مستقیم است </a:t>
            </a:r>
            <a:r>
              <a:rPr lang="en-US" dirty="0"/>
              <a:t>. </a:t>
            </a:r>
            <a:r>
              <a:rPr lang="ar-SA" dirty="0"/>
              <a:t>هزینه  هاي مستقیم بخش کوچکی از هزینه حوادث ناشی از کار بوده و مخارجی را شامل میشود که بابت آن پول پرداخت میشود</a:t>
            </a:r>
            <a:r>
              <a:rPr lang="en-US" dirty="0"/>
              <a:t>. </a:t>
            </a:r>
            <a:r>
              <a:rPr lang="ar-SA" dirty="0" smtClean="0"/>
              <a:t>هزینه</a:t>
            </a:r>
            <a:r>
              <a:rPr lang="fa-IR" dirty="0" smtClean="0"/>
              <a:t> </a:t>
            </a:r>
            <a:r>
              <a:rPr lang="ar-SA" dirty="0" smtClean="0"/>
              <a:t>هاي </a:t>
            </a:r>
            <a:r>
              <a:rPr lang="ar-SA" dirty="0"/>
              <a:t>غیر مستقیم مانند کوه یخ بخش عمده آن پنهان و غیر قابل مشاهده است و اکثراً قابل محاسبه نیز نمیباشد</a:t>
            </a:r>
            <a:r>
              <a:rPr lang="en-US" dirty="0"/>
              <a:t>. </a:t>
            </a:r>
            <a:r>
              <a:rPr lang="ar-SA" dirty="0" smtClean="0"/>
              <a:t>هزینه</a:t>
            </a:r>
            <a:r>
              <a:rPr lang="en-US" dirty="0" smtClean="0"/>
              <a:t> </a:t>
            </a:r>
            <a:r>
              <a:rPr lang="ar-SA" dirty="0" smtClean="0"/>
              <a:t>هاي </a:t>
            </a:r>
            <a:r>
              <a:rPr lang="ar-SA" dirty="0"/>
              <a:t>غیر مستقیم معمولا </a:t>
            </a:r>
            <a:r>
              <a:rPr lang="en-US" dirty="0"/>
              <a:t>4 </a:t>
            </a:r>
            <a:r>
              <a:rPr lang="ar-SA" dirty="0"/>
              <a:t>تا </a:t>
            </a:r>
            <a:r>
              <a:rPr lang="en-US" dirty="0"/>
              <a:t>10 </a:t>
            </a:r>
            <a:r>
              <a:rPr lang="ar-SA" dirty="0"/>
              <a:t>برابر هزینه هاي مستقیم است</a:t>
            </a:r>
            <a:r>
              <a:rPr lang="en-US" dirty="0"/>
              <a:t>.</a:t>
            </a:r>
          </a:p>
          <a:p>
            <a:endParaRPr lang="fa-I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هزینه هاي مستقیم </a:t>
            </a:r>
            <a:endParaRPr lang="fa-IR" dirty="0"/>
          </a:p>
        </p:txBody>
      </p:sp>
      <p:sp>
        <p:nvSpPr>
          <p:cNvPr id="4" name="Content Placeholder 3"/>
          <p:cNvSpPr>
            <a:spLocks noGrp="1"/>
          </p:cNvSpPr>
          <p:nvPr>
            <p:ph sz="half" idx="2"/>
          </p:nvPr>
        </p:nvSpPr>
        <p:spPr/>
        <p:txBody>
          <a:bodyPr/>
          <a:lstStyle/>
          <a:p>
            <a:r>
              <a:rPr lang="ar-SA" dirty="0"/>
              <a:t>هزینه هاي پزشکی و درمانی </a:t>
            </a:r>
            <a:endParaRPr lang="en-US" dirty="0"/>
          </a:p>
          <a:p>
            <a:r>
              <a:rPr lang="ar-SA" dirty="0"/>
              <a:t>هزینه هاي غرامت دستمزد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هزینه هاي غیر </a:t>
            </a:r>
            <a:r>
              <a:rPr lang="ar-SA" b="1" dirty="0" smtClean="0"/>
              <a:t>مستقیم</a:t>
            </a:r>
            <a:endParaRPr lang="fa-IR" dirty="0"/>
          </a:p>
        </p:txBody>
      </p:sp>
      <p:sp>
        <p:nvSpPr>
          <p:cNvPr id="4" name="Content Placeholder 3"/>
          <p:cNvSpPr>
            <a:spLocks noGrp="1"/>
          </p:cNvSpPr>
          <p:nvPr>
            <p:ph sz="half" idx="2"/>
          </p:nvPr>
        </p:nvSpPr>
        <p:spPr>
          <a:xfrm>
            <a:off x="2571736" y="1600200"/>
            <a:ext cx="6572264" cy="5114948"/>
          </a:xfrm>
        </p:spPr>
        <p:txBody>
          <a:bodyPr>
            <a:normAutofit lnSpcReduction="10000"/>
          </a:bodyPr>
          <a:lstStyle/>
          <a:p>
            <a:r>
              <a:rPr lang="ar-SA" dirty="0"/>
              <a:t>هزینه جایگزینی و آموزش افراد جدید </a:t>
            </a:r>
            <a:endParaRPr lang="en-US" dirty="0"/>
          </a:p>
          <a:p>
            <a:r>
              <a:rPr lang="ar-SA" dirty="0"/>
              <a:t>خسارت اموال </a:t>
            </a:r>
            <a:endParaRPr lang="en-US" dirty="0"/>
          </a:p>
          <a:p>
            <a:r>
              <a:rPr lang="ar-SA" dirty="0"/>
              <a:t>توقف کار و تولید</a:t>
            </a:r>
            <a:endParaRPr lang="en-US" dirty="0"/>
          </a:p>
          <a:p>
            <a:r>
              <a:rPr lang="ar-SA" dirty="0"/>
              <a:t>جایگزینی تجهیزات </a:t>
            </a:r>
            <a:endParaRPr lang="en-US" dirty="0"/>
          </a:p>
          <a:p>
            <a:r>
              <a:rPr lang="ar-SA" dirty="0"/>
              <a:t>هزینه هاي تهیه تمهیدات اضطراري و پاکسازي </a:t>
            </a:r>
            <a:endParaRPr lang="en-US" dirty="0"/>
          </a:p>
          <a:p>
            <a:r>
              <a:rPr lang="ar-SA" dirty="0"/>
              <a:t>هزینه هاي بررسی حادثه</a:t>
            </a:r>
            <a:endParaRPr lang="en-US" dirty="0"/>
          </a:p>
          <a:p>
            <a:r>
              <a:rPr lang="ar-SA" dirty="0"/>
              <a:t>هزینه هاي اجراي تعهدات قانونی </a:t>
            </a:r>
            <a:endParaRPr lang="en-US" dirty="0"/>
          </a:p>
          <a:p>
            <a:r>
              <a:rPr lang="ar-SA" dirty="0"/>
              <a:t>جرایم، غرامت و تعهدات آتی</a:t>
            </a:r>
            <a:endParaRPr lang="en-US" dirty="0"/>
          </a:p>
          <a:p>
            <a:r>
              <a:rPr lang="ar-SA" dirty="0"/>
              <a:t>از بین رفتن روحیه و انگیزه کارکنان </a:t>
            </a:r>
            <a:endParaRPr lang="en-US" dirty="0"/>
          </a:p>
          <a:p>
            <a:r>
              <a:rPr lang="ar-SA" dirty="0"/>
              <a:t>از دست رفتن شهرت ،آبرو و فرصتهاي تجاري </a:t>
            </a:r>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214282" y="1600200"/>
            <a:ext cx="305603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عوامل زیان آور محیط </a:t>
            </a:r>
            <a:r>
              <a:rPr lang="ar-SA" b="1" dirty="0" smtClean="0"/>
              <a:t>کار</a:t>
            </a:r>
            <a:endParaRPr lang="fa-IR" dirty="0"/>
          </a:p>
        </p:txBody>
      </p:sp>
      <p:sp>
        <p:nvSpPr>
          <p:cNvPr id="3" name="Content Placeholder 2"/>
          <p:cNvSpPr>
            <a:spLocks noGrp="1"/>
          </p:cNvSpPr>
          <p:nvPr>
            <p:ph idx="1"/>
          </p:nvPr>
        </p:nvSpPr>
        <p:spPr>
          <a:xfrm>
            <a:off x="457200" y="1428736"/>
            <a:ext cx="8229600" cy="4929222"/>
          </a:xfrm>
        </p:spPr>
        <p:txBody>
          <a:bodyPr>
            <a:normAutofit lnSpcReduction="10000"/>
          </a:bodyPr>
          <a:lstStyle/>
          <a:p>
            <a:pPr algn="just"/>
            <a:r>
              <a:rPr lang="ar-SA" dirty="0"/>
              <a:t>عوامل زیان آور محیط کار به عواملی اطلاق میشود که در محیط کار باعث اختلال در سطح سلامت جسمانی افراد در کوتاه مدت و بلند مدت </a:t>
            </a:r>
            <a:r>
              <a:rPr lang="ar-SA" dirty="0" smtClean="0"/>
              <a:t>می</a:t>
            </a:r>
            <a:r>
              <a:rPr lang="en-US" dirty="0" smtClean="0"/>
              <a:t> </a:t>
            </a:r>
            <a:r>
              <a:rPr lang="ar-SA" dirty="0" smtClean="0"/>
              <a:t>گردد </a:t>
            </a:r>
            <a:r>
              <a:rPr lang="ar-SA" dirty="0"/>
              <a:t>و شامل موارد زیر است</a:t>
            </a:r>
            <a:r>
              <a:rPr lang="en-US" dirty="0"/>
              <a:t>:</a:t>
            </a:r>
          </a:p>
          <a:p>
            <a:r>
              <a:rPr lang="ar-SA" dirty="0"/>
              <a:t>عوامل زیان آور فیزیکی محیط کار</a:t>
            </a:r>
            <a:endParaRPr lang="en-US" dirty="0"/>
          </a:p>
          <a:p>
            <a:r>
              <a:rPr lang="ar-SA" dirty="0"/>
              <a:t>عوامل زیان آور شیمیایی محیط کار </a:t>
            </a:r>
            <a:endParaRPr lang="en-US" dirty="0"/>
          </a:p>
          <a:p>
            <a:r>
              <a:rPr lang="ar-SA" dirty="0"/>
              <a:t>عوامل زیان آور روانی محیط کار </a:t>
            </a:r>
            <a:endParaRPr lang="en-US" dirty="0"/>
          </a:p>
          <a:p>
            <a:r>
              <a:rPr lang="ar-SA" dirty="0"/>
              <a:t>عوامل زیان آور بیولوژیکی محیط کار</a:t>
            </a:r>
            <a:endParaRPr lang="en-US" dirty="0"/>
          </a:p>
          <a:p>
            <a:r>
              <a:rPr lang="ar-SA" dirty="0"/>
              <a:t>عوامل ارگونومیکی محیط کار </a:t>
            </a:r>
            <a:endParaRPr lang="en-US" dirty="0"/>
          </a:p>
          <a:p>
            <a:r>
              <a:rPr lang="ar-SA" dirty="0"/>
              <a:t>عوامل زیان آور مکانیکی محیط کار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عوامل </a:t>
            </a:r>
            <a:r>
              <a:rPr lang="ar-SA" b="1" dirty="0">
                <a:solidFill>
                  <a:srgbClr val="FF0000"/>
                </a:solidFill>
              </a:rPr>
              <a:t>فیزیکی</a:t>
            </a:r>
            <a:r>
              <a:rPr lang="ar-SA" b="1" dirty="0"/>
              <a:t> زیان آور در محیط کار </a:t>
            </a:r>
            <a:endParaRPr lang="fa-IR" dirty="0"/>
          </a:p>
        </p:txBody>
      </p:sp>
      <p:sp>
        <p:nvSpPr>
          <p:cNvPr id="3" name="Content Placeholder 2"/>
          <p:cNvSpPr>
            <a:spLocks noGrp="1"/>
          </p:cNvSpPr>
          <p:nvPr>
            <p:ph idx="1"/>
          </p:nvPr>
        </p:nvSpPr>
        <p:spPr>
          <a:xfrm>
            <a:off x="0" y="1600201"/>
            <a:ext cx="8929718" cy="3686188"/>
          </a:xfrm>
        </p:spPr>
        <p:txBody>
          <a:bodyPr>
            <a:normAutofit/>
          </a:bodyPr>
          <a:lstStyle/>
          <a:p>
            <a:r>
              <a:rPr lang="ar-SA" b="1" dirty="0">
                <a:cs typeface="B Yagut" pitchFamily="2" charset="-78"/>
              </a:rPr>
              <a:t>سر وصدا </a:t>
            </a:r>
            <a:endParaRPr lang="en-US" b="1" dirty="0">
              <a:cs typeface="B Yagut" pitchFamily="2" charset="-78"/>
            </a:endParaRPr>
          </a:p>
          <a:p>
            <a:r>
              <a:rPr lang="ar-SA" b="1" dirty="0" smtClean="0">
                <a:cs typeface="B Yagut" pitchFamily="2" charset="-78"/>
              </a:rPr>
              <a:t>ارتعاش</a:t>
            </a:r>
            <a:endParaRPr lang="en-US" b="1" dirty="0">
              <a:cs typeface="B Yagut" pitchFamily="2" charset="-78"/>
            </a:endParaRPr>
          </a:p>
          <a:p>
            <a:r>
              <a:rPr lang="ar-SA" b="1" dirty="0">
                <a:cs typeface="B Yagut" pitchFamily="2" charset="-78"/>
              </a:rPr>
              <a:t>گرما و سرماي محیط کار </a:t>
            </a:r>
            <a:endParaRPr lang="en-US" b="1" dirty="0">
              <a:cs typeface="B Yagut" pitchFamily="2" charset="-78"/>
            </a:endParaRPr>
          </a:p>
          <a:p>
            <a:r>
              <a:rPr lang="ar-SA" b="1" dirty="0">
                <a:cs typeface="B Yagut" pitchFamily="2" charset="-78"/>
              </a:rPr>
              <a:t>تشعشعات و پرتوهاي زیان </a:t>
            </a:r>
            <a:r>
              <a:rPr lang="ar-SA" b="1" dirty="0" smtClean="0">
                <a:cs typeface="B Yagut" pitchFamily="2" charset="-78"/>
              </a:rPr>
              <a:t>آور</a:t>
            </a:r>
            <a:endParaRPr lang="en-US" sz="2400" b="1" dirty="0">
              <a:cs typeface="B Yagut" pitchFamily="2" charset="-78"/>
            </a:endParaRPr>
          </a:p>
          <a:p>
            <a:r>
              <a:rPr lang="fa-IR" b="1" dirty="0" smtClean="0">
                <a:cs typeface="B Yagut" pitchFamily="2" charset="-78"/>
              </a:rPr>
              <a:t>روشنايي</a:t>
            </a:r>
            <a:endParaRPr lang="en-US" b="1" dirty="0" smtClean="0">
              <a:cs typeface="B Yagut" pitchFamily="2" charset="-78"/>
            </a:endParaRPr>
          </a:p>
          <a:p>
            <a:r>
              <a:rPr lang="fa-IR" b="1" dirty="0" smtClean="0">
                <a:cs typeface="B Yagut" pitchFamily="2" charset="-78"/>
              </a:rPr>
              <a:t>فشار</a:t>
            </a:r>
            <a:endParaRPr lang="en-US" b="1" dirty="0" smtClean="0">
              <a:cs typeface="B Yagut" pitchFamily="2" charset="-78"/>
            </a:endParaRPr>
          </a:p>
          <a:p>
            <a:endParaRPr lang="fa-I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sz="4000" b="1" dirty="0" smtClean="0"/>
              <a:t>عوامل </a:t>
            </a:r>
            <a:r>
              <a:rPr lang="ar-SA" sz="4000" b="1" dirty="0" smtClean="0">
                <a:solidFill>
                  <a:srgbClr val="FF0000"/>
                </a:solidFill>
              </a:rPr>
              <a:t>فیزیکی</a:t>
            </a:r>
            <a:r>
              <a:rPr lang="ar-SA" sz="4000" b="1" dirty="0" smtClean="0"/>
              <a:t> زیان آور در محیط کار </a:t>
            </a:r>
            <a:r>
              <a:rPr lang="fa-IR" sz="4000" b="1" dirty="0" smtClean="0"/>
              <a:t>: </a:t>
            </a:r>
            <a:r>
              <a:rPr lang="fa-IR" b="1" dirty="0" smtClean="0">
                <a:solidFill>
                  <a:srgbClr val="CC3300"/>
                </a:solidFill>
              </a:rPr>
              <a:t>سروصدا</a:t>
            </a:r>
            <a:endParaRPr lang="fa-IR" dirty="0">
              <a:solidFill>
                <a:srgbClr val="CC3300"/>
              </a:solidFill>
            </a:endParaRPr>
          </a:p>
        </p:txBody>
      </p:sp>
      <p:sp>
        <p:nvSpPr>
          <p:cNvPr id="3" name="Content Placeholder 2"/>
          <p:cNvSpPr>
            <a:spLocks noGrp="1"/>
          </p:cNvSpPr>
          <p:nvPr>
            <p:ph idx="1"/>
          </p:nvPr>
        </p:nvSpPr>
        <p:spPr>
          <a:xfrm>
            <a:off x="428596" y="1600200"/>
            <a:ext cx="8258204" cy="4614882"/>
          </a:xfrm>
        </p:spPr>
        <p:txBody>
          <a:bodyPr>
            <a:normAutofit lnSpcReduction="10000"/>
          </a:bodyPr>
          <a:lstStyle/>
          <a:p>
            <a:pPr algn="just"/>
            <a:r>
              <a:rPr lang="ar-SA" dirty="0" smtClean="0"/>
              <a:t>طبق </a:t>
            </a:r>
            <a:r>
              <a:rPr lang="ar-SA" dirty="0"/>
              <a:t>مقررات </a:t>
            </a:r>
            <a:r>
              <a:rPr lang="fa-IR" dirty="0" smtClean="0"/>
              <a:t>(</a:t>
            </a:r>
            <a:r>
              <a:rPr lang="fa-IR" sz="2900" dirty="0" smtClean="0"/>
              <a:t>كميته فني بهداشت حرفه اي ايران</a:t>
            </a:r>
            <a:r>
              <a:rPr lang="fa-IR" dirty="0" smtClean="0"/>
              <a:t>)</a:t>
            </a:r>
            <a:r>
              <a:rPr lang="ar-SA" dirty="0" smtClean="0"/>
              <a:t>، </a:t>
            </a:r>
            <a:r>
              <a:rPr lang="ar-SA" dirty="0"/>
              <a:t>صداي مجاز براي </a:t>
            </a:r>
            <a:r>
              <a:rPr lang="en-US" u="sng" dirty="0">
                <a:solidFill>
                  <a:srgbClr val="7030A0"/>
                </a:solidFill>
              </a:rPr>
              <a:t>8</a:t>
            </a:r>
            <a:r>
              <a:rPr lang="en-US" u="sng" dirty="0"/>
              <a:t> </a:t>
            </a:r>
            <a:r>
              <a:rPr lang="ar-SA" u="sng" dirty="0">
                <a:solidFill>
                  <a:srgbClr val="7030A0"/>
                </a:solidFill>
              </a:rPr>
              <a:t>ساعت </a:t>
            </a:r>
            <a:r>
              <a:rPr lang="ar-SA" u="sng" dirty="0" smtClean="0">
                <a:solidFill>
                  <a:srgbClr val="7030A0"/>
                </a:solidFill>
              </a:rPr>
              <a:t>کار</a:t>
            </a:r>
            <a:r>
              <a:rPr lang="en-US" u="sng" dirty="0" smtClean="0">
                <a:solidFill>
                  <a:srgbClr val="7030A0"/>
                </a:solidFill>
              </a:rPr>
              <a:t>85 </a:t>
            </a:r>
            <a:r>
              <a:rPr lang="ar-SA" u="sng" dirty="0">
                <a:solidFill>
                  <a:srgbClr val="7030A0"/>
                </a:solidFill>
              </a:rPr>
              <a:t>دسیبل </a:t>
            </a:r>
            <a:r>
              <a:rPr lang="ar-SA" dirty="0" smtClean="0"/>
              <a:t>می</a:t>
            </a:r>
            <a:r>
              <a:rPr lang="fa-IR" dirty="0" smtClean="0"/>
              <a:t> </a:t>
            </a:r>
            <a:r>
              <a:rPr lang="ar-SA" dirty="0" smtClean="0"/>
              <a:t>باشد</a:t>
            </a:r>
            <a:r>
              <a:rPr lang="en-US" dirty="0"/>
              <a:t>. </a:t>
            </a:r>
          </a:p>
          <a:p>
            <a:pPr algn="just"/>
            <a:r>
              <a:rPr lang="ar-SA" dirty="0"/>
              <a:t>در صورت امکان بایستی نسبت به کاهش صدا در محیط کار پایین تر از </a:t>
            </a:r>
            <a:r>
              <a:rPr lang="ar-SA" dirty="0" smtClean="0"/>
              <a:t>حد </a:t>
            </a:r>
            <a:r>
              <a:rPr lang="ar-SA" dirty="0"/>
              <a:t>مجاز </a:t>
            </a:r>
            <a:r>
              <a:rPr lang="en-US" dirty="0" smtClean="0"/>
              <a:t>85) </a:t>
            </a:r>
            <a:r>
              <a:rPr lang="ar-SA" dirty="0" smtClean="0"/>
              <a:t>دسیبل</a:t>
            </a:r>
            <a:r>
              <a:rPr lang="en-US" dirty="0" smtClean="0"/>
              <a:t>( </a:t>
            </a:r>
            <a:r>
              <a:rPr lang="ar-SA" dirty="0"/>
              <a:t>اقدام </a:t>
            </a:r>
            <a:endParaRPr lang="fa-IR" dirty="0" smtClean="0"/>
          </a:p>
          <a:p>
            <a:pPr algn="just"/>
            <a:r>
              <a:rPr lang="ar-SA" dirty="0" smtClean="0"/>
              <a:t>نمود، درغیر </a:t>
            </a:r>
            <a:r>
              <a:rPr lang="ar-SA" dirty="0"/>
              <a:t>این صورت از </a:t>
            </a:r>
            <a:r>
              <a:rPr lang="ar-SA" u="sng" dirty="0" smtClean="0">
                <a:solidFill>
                  <a:srgbClr val="7030A0"/>
                </a:solidFill>
              </a:rPr>
              <a:t>گوشی</a:t>
            </a:r>
            <a:r>
              <a:rPr lang="en-US" u="sng" dirty="0" smtClean="0">
                <a:solidFill>
                  <a:srgbClr val="7030A0"/>
                </a:solidFill>
              </a:rPr>
              <a:t> </a:t>
            </a:r>
            <a:r>
              <a:rPr lang="ar-SA" u="sng" dirty="0" smtClean="0">
                <a:solidFill>
                  <a:srgbClr val="7030A0"/>
                </a:solidFill>
              </a:rPr>
              <a:t>ها </a:t>
            </a:r>
            <a:r>
              <a:rPr lang="ar-SA" u="sng" dirty="0">
                <a:solidFill>
                  <a:srgbClr val="7030A0"/>
                </a:solidFill>
              </a:rPr>
              <a:t>و </a:t>
            </a:r>
            <a:endParaRPr lang="fa-IR" u="sng" dirty="0" smtClean="0">
              <a:solidFill>
                <a:srgbClr val="7030A0"/>
              </a:solidFill>
            </a:endParaRPr>
          </a:p>
          <a:p>
            <a:pPr algn="just"/>
            <a:r>
              <a:rPr lang="ar-SA" u="sng" dirty="0" smtClean="0">
                <a:solidFill>
                  <a:srgbClr val="7030A0"/>
                </a:solidFill>
              </a:rPr>
              <a:t>وسایل </a:t>
            </a:r>
            <a:r>
              <a:rPr lang="ar-SA" u="sng" dirty="0">
                <a:solidFill>
                  <a:srgbClr val="7030A0"/>
                </a:solidFill>
              </a:rPr>
              <a:t>حفاظتی مناسب </a:t>
            </a:r>
            <a:r>
              <a:rPr lang="ar-SA" dirty="0"/>
              <a:t>استفاده نمود</a:t>
            </a:r>
            <a:r>
              <a:rPr lang="en-US" dirty="0"/>
              <a:t>.</a:t>
            </a:r>
          </a:p>
          <a:p>
            <a:pPr algn="just"/>
            <a:r>
              <a:rPr lang="fa-IR" dirty="0" smtClean="0"/>
              <a:t>عليرغم استفاده از </a:t>
            </a:r>
            <a:r>
              <a:rPr lang="ar-SA" dirty="0" smtClean="0"/>
              <a:t>گوشی</a:t>
            </a:r>
            <a:r>
              <a:rPr lang="en-US" dirty="0" smtClean="0"/>
              <a:t> </a:t>
            </a:r>
            <a:r>
              <a:rPr lang="ar-SA" dirty="0" smtClean="0"/>
              <a:t>ها و وسایل حفاظتی مناسب در </a:t>
            </a:r>
            <a:r>
              <a:rPr lang="ar-SA" dirty="0"/>
              <a:t>صورت وجود </a:t>
            </a:r>
            <a:r>
              <a:rPr lang="ar-SA" dirty="0" smtClean="0"/>
              <a:t>صداي بیش</a:t>
            </a:r>
            <a:r>
              <a:rPr lang="fa-IR" dirty="0" smtClean="0"/>
              <a:t> </a:t>
            </a:r>
            <a:r>
              <a:rPr lang="ar-SA" dirty="0" smtClean="0"/>
              <a:t>از </a:t>
            </a:r>
            <a:r>
              <a:rPr lang="ar-SA" dirty="0"/>
              <a:t>حد مجاز در محیط </a:t>
            </a:r>
            <a:r>
              <a:rPr lang="ar-SA" dirty="0" smtClean="0"/>
              <a:t>کار، </a:t>
            </a:r>
            <a:r>
              <a:rPr lang="ar-SA" u="sng" dirty="0">
                <a:solidFill>
                  <a:srgbClr val="7030A0"/>
                </a:solidFill>
              </a:rPr>
              <a:t>زمان تماس کاهش </a:t>
            </a:r>
            <a:r>
              <a:rPr lang="ar-SA" dirty="0" smtClean="0"/>
              <a:t>می</a:t>
            </a:r>
            <a:r>
              <a:rPr lang="fa-IR" dirty="0" smtClean="0"/>
              <a:t> </a:t>
            </a:r>
            <a:r>
              <a:rPr lang="ar-SA" dirty="0" smtClean="0"/>
              <a:t>یابد</a:t>
            </a:r>
            <a:r>
              <a:rPr lang="fa-IR" dirty="0" smtClean="0"/>
              <a:t>.</a:t>
            </a:r>
            <a:endParaRPr lang="en-US" dirty="0"/>
          </a:p>
          <a:p>
            <a:endParaRPr lang="fa-IR" dirty="0"/>
          </a:p>
        </p:txBody>
      </p:sp>
      <p:pic>
        <p:nvPicPr>
          <p:cNvPr id="4" name="Picture 3"/>
          <p:cNvPicPr/>
          <p:nvPr/>
        </p:nvPicPr>
        <p:blipFill>
          <a:blip r:embed="rId2" cstate="print"/>
          <a:srcRect/>
          <a:stretch>
            <a:fillRect/>
          </a:stretch>
        </p:blipFill>
        <p:spPr bwMode="auto">
          <a:xfrm>
            <a:off x="571472" y="3071810"/>
            <a:ext cx="2071702" cy="1571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1222"/>
          </a:xfrm>
        </p:spPr>
        <p:txBody>
          <a:bodyPr>
            <a:normAutofit fontScale="90000"/>
          </a:bodyPr>
          <a:lstStyle/>
          <a:p>
            <a:r>
              <a:rPr lang="ar-SA" b="1" dirty="0" smtClean="0"/>
              <a:t>عوامل </a:t>
            </a:r>
            <a:r>
              <a:rPr lang="ar-SA" b="1" dirty="0" smtClean="0">
                <a:solidFill>
                  <a:srgbClr val="FF0000"/>
                </a:solidFill>
              </a:rPr>
              <a:t>فیزیکی</a:t>
            </a:r>
            <a:r>
              <a:rPr lang="ar-SA" b="1" dirty="0" smtClean="0"/>
              <a:t> زیان آور در محیط کار </a:t>
            </a:r>
            <a:r>
              <a:rPr lang="fa-IR" b="1" dirty="0" smtClean="0"/>
              <a:t>: </a:t>
            </a:r>
            <a:r>
              <a:rPr lang="fa-IR" b="1" dirty="0" smtClean="0">
                <a:solidFill>
                  <a:srgbClr val="CC3300"/>
                </a:solidFill>
              </a:rPr>
              <a:t>سروصدا</a:t>
            </a:r>
            <a:endParaRPr lang="fa-IR" dirty="0"/>
          </a:p>
        </p:txBody>
      </p:sp>
      <p:sp>
        <p:nvSpPr>
          <p:cNvPr id="3" name="Content Placeholder 2"/>
          <p:cNvSpPr>
            <a:spLocks noGrp="1"/>
          </p:cNvSpPr>
          <p:nvPr>
            <p:ph idx="1"/>
          </p:nvPr>
        </p:nvSpPr>
        <p:spPr>
          <a:xfrm>
            <a:off x="457200" y="1357298"/>
            <a:ext cx="8229600" cy="5143536"/>
          </a:xfrm>
        </p:spPr>
        <p:txBody>
          <a:bodyPr>
            <a:normAutofit fontScale="92500" lnSpcReduction="10000"/>
          </a:bodyPr>
          <a:lstStyle/>
          <a:p>
            <a:r>
              <a:rPr lang="ar-SA" b="1" dirty="0" smtClean="0">
                <a:solidFill>
                  <a:srgbClr val="000099"/>
                </a:solidFill>
                <a:cs typeface="B Yagut" pitchFamily="2" charset="-78"/>
              </a:rPr>
              <a:t>اثرات صدا بر سلامت کارکنان</a:t>
            </a:r>
            <a:r>
              <a:rPr lang="en-US" b="1" dirty="0" smtClean="0">
                <a:solidFill>
                  <a:srgbClr val="000099"/>
                </a:solidFill>
                <a:cs typeface="B Yagut" pitchFamily="2" charset="-78"/>
              </a:rPr>
              <a:t>:</a:t>
            </a:r>
            <a:endParaRPr lang="en-US" dirty="0" smtClean="0">
              <a:solidFill>
                <a:srgbClr val="000099"/>
              </a:solidFill>
              <a:cs typeface="B Yagut" pitchFamily="2" charset="-78"/>
            </a:endParaRPr>
          </a:p>
          <a:p>
            <a:pPr algn="just"/>
            <a:r>
              <a:rPr lang="ar-SA" dirty="0" smtClean="0">
                <a:solidFill>
                  <a:srgbClr val="000099"/>
                </a:solidFill>
                <a:cs typeface="B Yagut" pitchFamily="2" charset="-78"/>
              </a:rPr>
              <a:t>اثرات بر مکانیسم شنوایی</a:t>
            </a:r>
            <a:r>
              <a:rPr lang="en-US" dirty="0" smtClean="0">
                <a:solidFill>
                  <a:srgbClr val="000099"/>
                </a:solidFill>
                <a:cs typeface="B Yagut" pitchFamily="2" charset="-78"/>
              </a:rPr>
              <a:t>:</a:t>
            </a:r>
            <a:r>
              <a:rPr lang="en-US" dirty="0" smtClean="0">
                <a:cs typeface="B Yagut" pitchFamily="2" charset="-78"/>
              </a:rPr>
              <a:t> </a:t>
            </a:r>
            <a:r>
              <a:rPr lang="ar-SA" dirty="0" smtClean="0">
                <a:cs typeface="B Yagut" pitchFamily="2" charset="-78"/>
              </a:rPr>
              <a:t>نخستین اثر صدا بر سلامت کارگران ایجاد </a:t>
            </a:r>
            <a:r>
              <a:rPr lang="ar-SA" u="sng" dirty="0" smtClean="0">
                <a:solidFill>
                  <a:srgbClr val="7030A0"/>
                </a:solidFill>
                <a:cs typeface="B Yagut" pitchFamily="2" charset="-78"/>
              </a:rPr>
              <a:t>افت شنوایی موقت </a:t>
            </a:r>
            <a:r>
              <a:rPr lang="ar-SA" dirty="0" smtClean="0">
                <a:cs typeface="B Yagut" pitchFamily="2" charset="-78"/>
              </a:rPr>
              <a:t>و در صورت تماس طولانی </a:t>
            </a:r>
            <a:r>
              <a:rPr lang="ar-SA" u="sng" dirty="0" smtClean="0">
                <a:solidFill>
                  <a:srgbClr val="7030A0"/>
                </a:solidFill>
                <a:cs typeface="B Yagut" pitchFamily="2" charset="-78"/>
              </a:rPr>
              <a:t>افت شنوایی دایم </a:t>
            </a:r>
            <a:r>
              <a:rPr lang="ar-SA" dirty="0" smtClean="0">
                <a:cs typeface="B Yagut" pitchFamily="2" charset="-78"/>
              </a:rPr>
              <a:t>می</a:t>
            </a:r>
            <a:r>
              <a:rPr lang="fa-IR" dirty="0" smtClean="0">
                <a:cs typeface="B Yagut" pitchFamily="2" charset="-78"/>
              </a:rPr>
              <a:t> </a:t>
            </a:r>
            <a:r>
              <a:rPr lang="ar-SA" dirty="0" smtClean="0">
                <a:cs typeface="B Yagut" pitchFamily="2" charset="-78"/>
              </a:rPr>
              <a:t>باشد</a:t>
            </a:r>
            <a:r>
              <a:rPr lang="en-US" dirty="0" smtClean="0">
                <a:cs typeface="B Yagut" pitchFamily="2" charset="-78"/>
              </a:rPr>
              <a:t>.</a:t>
            </a:r>
          </a:p>
          <a:p>
            <a:pPr algn="just"/>
            <a:r>
              <a:rPr lang="ar-SA" dirty="0" smtClean="0">
                <a:solidFill>
                  <a:srgbClr val="000099"/>
                </a:solidFill>
                <a:cs typeface="B Yagut" pitchFamily="2" charset="-78"/>
              </a:rPr>
              <a:t>اثرات فیزیولوژیکی</a:t>
            </a:r>
            <a:r>
              <a:rPr lang="en-US" dirty="0" smtClean="0">
                <a:solidFill>
                  <a:srgbClr val="000099"/>
                </a:solidFill>
                <a:cs typeface="B Yagut" pitchFamily="2" charset="-78"/>
              </a:rPr>
              <a:t>: </a:t>
            </a:r>
            <a:r>
              <a:rPr lang="ar-SA" dirty="0" smtClean="0">
                <a:cs typeface="B Yagut" pitchFamily="2" charset="-78"/>
              </a:rPr>
              <a:t>سر و صدا علاوه بر افت شنوایی، عوارضی مثل افزایش ضربان قلب ،افزایش ریتم تنفس ، افزایش فشار خون نیز ایجاد می</a:t>
            </a:r>
            <a:r>
              <a:rPr lang="fa-IR" dirty="0" smtClean="0">
                <a:cs typeface="B Yagut" pitchFamily="2" charset="-78"/>
              </a:rPr>
              <a:t> </a:t>
            </a:r>
            <a:r>
              <a:rPr lang="ar-SA" dirty="0" smtClean="0">
                <a:cs typeface="B Yagut" pitchFamily="2" charset="-78"/>
              </a:rPr>
              <a:t>نماید</a:t>
            </a:r>
            <a:r>
              <a:rPr lang="en-US" dirty="0" smtClean="0">
                <a:cs typeface="B Yagut" pitchFamily="2" charset="-78"/>
              </a:rPr>
              <a:t>.</a:t>
            </a:r>
          </a:p>
          <a:p>
            <a:pPr algn="just"/>
            <a:r>
              <a:rPr lang="ar-SA" dirty="0" smtClean="0">
                <a:solidFill>
                  <a:srgbClr val="000099"/>
                </a:solidFill>
                <a:cs typeface="B Yagut" pitchFamily="2" charset="-78"/>
              </a:rPr>
              <a:t>اثرات روانی</a:t>
            </a:r>
            <a:r>
              <a:rPr lang="en-US" dirty="0" smtClean="0">
                <a:solidFill>
                  <a:srgbClr val="000099"/>
                </a:solidFill>
                <a:cs typeface="B Yagut" pitchFamily="2" charset="-78"/>
              </a:rPr>
              <a:t>: </a:t>
            </a:r>
            <a:r>
              <a:rPr lang="ar-SA" dirty="0" smtClean="0">
                <a:cs typeface="B Yagut" pitchFamily="2" charset="-78"/>
              </a:rPr>
              <a:t>تاثیر سر و صدا بر کاهش تمرکز ، افزایش هیجان پذیري،افزایش اشتباهات فردي عصبانیت و افسردگی، علاوه بر بیماري هاي روحی و روانی، ممکن است باعث ایجاد حوادث ناشی از کار شود</a:t>
            </a:r>
            <a:r>
              <a:rPr lang="en-US" dirty="0" smtClean="0">
                <a:cs typeface="B Yagut" pitchFamily="2" charset="-78"/>
              </a:rPr>
              <a:t>.</a:t>
            </a:r>
          </a:p>
          <a:p>
            <a:endParaRPr lang="fa-I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t>عوامل </a:t>
            </a:r>
            <a:r>
              <a:rPr lang="ar-SA" b="1" dirty="0" smtClean="0">
                <a:solidFill>
                  <a:srgbClr val="FF0000"/>
                </a:solidFill>
              </a:rPr>
              <a:t>فیزیکی</a:t>
            </a:r>
            <a:r>
              <a:rPr lang="ar-SA" b="1" dirty="0" smtClean="0"/>
              <a:t> زیان آور در محیط کار </a:t>
            </a:r>
            <a:r>
              <a:rPr lang="fa-IR" b="1" dirty="0" smtClean="0"/>
              <a:t>: </a:t>
            </a:r>
            <a:r>
              <a:rPr lang="fa-IR" b="1" dirty="0" smtClean="0">
                <a:solidFill>
                  <a:srgbClr val="CC3300"/>
                </a:solidFill>
              </a:rPr>
              <a:t>سروصدا</a:t>
            </a:r>
            <a:endParaRPr lang="fa-IR" dirty="0"/>
          </a:p>
        </p:txBody>
      </p:sp>
      <p:sp>
        <p:nvSpPr>
          <p:cNvPr id="3" name="Content Placeholder 2"/>
          <p:cNvSpPr>
            <a:spLocks noGrp="1"/>
          </p:cNvSpPr>
          <p:nvPr>
            <p:ph idx="1"/>
          </p:nvPr>
        </p:nvSpPr>
        <p:spPr/>
        <p:txBody>
          <a:bodyPr>
            <a:normAutofit lnSpcReduction="10000"/>
          </a:bodyPr>
          <a:lstStyle/>
          <a:p>
            <a:r>
              <a:rPr lang="ar-SA" dirty="0">
                <a:solidFill>
                  <a:srgbClr val="000099"/>
                </a:solidFill>
              </a:rPr>
              <a:t>کاهش مواجهه با صدا تا حد مجاز</a:t>
            </a:r>
            <a:r>
              <a:rPr lang="en-US" dirty="0">
                <a:solidFill>
                  <a:srgbClr val="000099"/>
                </a:solidFill>
              </a:rPr>
              <a:t>: </a:t>
            </a:r>
          </a:p>
          <a:p>
            <a:r>
              <a:rPr lang="ar-SA" dirty="0">
                <a:solidFill>
                  <a:srgbClr val="000099"/>
                </a:solidFill>
              </a:rPr>
              <a:t>کاهش صداي منابع صوتی</a:t>
            </a:r>
            <a:r>
              <a:rPr lang="en-US" dirty="0">
                <a:solidFill>
                  <a:srgbClr val="000099"/>
                </a:solidFill>
              </a:rPr>
              <a:t>:</a:t>
            </a:r>
            <a:r>
              <a:rPr lang="en-US" dirty="0"/>
              <a:t> </a:t>
            </a:r>
            <a:r>
              <a:rPr lang="ar-SA" dirty="0"/>
              <a:t>سرویس و روغنکاري قطعات ماشین آلات ، تعمیر قطعات معیوب  و نصب پایههاي ضد ارتعاش </a:t>
            </a:r>
            <a:endParaRPr lang="fa-IR" dirty="0" smtClean="0"/>
          </a:p>
          <a:p>
            <a:r>
              <a:rPr lang="ar-SA" dirty="0" smtClean="0">
                <a:solidFill>
                  <a:srgbClr val="000099"/>
                </a:solidFill>
              </a:rPr>
              <a:t>کاهش</a:t>
            </a:r>
            <a:r>
              <a:rPr lang="ar-SA" dirty="0" smtClean="0"/>
              <a:t> </a:t>
            </a:r>
            <a:r>
              <a:rPr lang="ar-SA" dirty="0">
                <a:solidFill>
                  <a:srgbClr val="000099"/>
                </a:solidFill>
              </a:rPr>
              <a:t>صدا در مسیر انتشار</a:t>
            </a:r>
            <a:r>
              <a:rPr lang="en-US" dirty="0">
                <a:solidFill>
                  <a:srgbClr val="000099"/>
                </a:solidFill>
              </a:rPr>
              <a:t>:</a:t>
            </a:r>
            <a:r>
              <a:rPr lang="en-US" dirty="0"/>
              <a:t> </a:t>
            </a:r>
            <a:r>
              <a:rPr lang="ar-SA" dirty="0"/>
              <a:t>نصب مواد جاذب در سطوح کارگاه و کاهش صداي انعکاسی، ایجاد فاصله تا منبع صدا، اتاقک اپراتور </a:t>
            </a:r>
            <a:endParaRPr lang="fa-IR" dirty="0" smtClean="0"/>
          </a:p>
          <a:p>
            <a:r>
              <a:rPr lang="ar-SA" dirty="0" smtClean="0">
                <a:solidFill>
                  <a:srgbClr val="000099"/>
                </a:solidFill>
              </a:rPr>
              <a:t>استفاده </a:t>
            </a:r>
            <a:r>
              <a:rPr lang="ar-SA" dirty="0">
                <a:solidFill>
                  <a:srgbClr val="000099"/>
                </a:solidFill>
              </a:rPr>
              <a:t>از گوشیهاي حفاظتی</a:t>
            </a:r>
            <a:r>
              <a:rPr lang="en-US" dirty="0">
                <a:solidFill>
                  <a:srgbClr val="000099"/>
                </a:solidFill>
              </a:rPr>
              <a:t>:</a:t>
            </a:r>
            <a:r>
              <a:rPr lang="en-US" dirty="0"/>
              <a:t> </a:t>
            </a:r>
            <a:r>
              <a:rPr lang="ar-SA" dirty="0"/>
              <a:t>گوشی روي </a:t>
            </a:r>
            <a:r>
              <a:rPr lang="ar-SA" dirty="0" smtClean="0"/>
              <a:t>گوش</a:t>
            </a:r>
            <a:r>
              <a:rPr lang="en-US" dirty="0" smtClean="0"/>
              <a:t>)</a:t>
            </a:r>
            <a:r>
              <a:rPr lang="ar-SA" dirty="0" smtClean="0"/>
              <a:t>ایرماف</a:t>
            </a:r>
            <a:r>
              <a:rPr lang="en-US" dirty="0" smtClean="0"/>
              <a:t>(</a:t>
            </a:r>
            <a:r>
              <a:rPr lang="ar-SA" dirty="0" smtClean="0"/>
              <a:t>؛ </a:t>
            </a:r>
            <a:r>
              <a:rPr lang="ar-SA" dirty="0"/>
              <a:t>گوشی داخل </a:t>
            </a:r>
            <a:r>
              <a:rPr lang="ar-SA" dirty="0" smtClean="0"/>
              <a:t>گوش</a:t>
            </a:r>
            <a:r>
              <a:rPr lang="en-US" dirty="0" smtClean="0"/>
              <a:t>)</a:t>
            </a:r>
            <a:r>
              <a:rPr lang="ar-SA" dirty="0" smtClean="0"/>
              <a:t>ایرپلاگ</a:t>
            </a:r>
            <a:r>
              <a:rPr lang="en-US" dirty="0" smtClean="0"/>
              <a:t>(</a:t>
            </a:r>
            <a:endParaRPr lang="en-US" dirty="0"/>
          </a:p>
          <a:p>
            <a:endParaRPr lang="fa-I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t>عوامل </a:t>
            </a:r>
            <a:r>
              <a:rPr lang="ar-SA" b="1" dirty="0" smtClean="0">
                <a:solidFill>
                  <a:srgbClr val="FF0000"/>
                </a:solidFill>
              </a:rPr>
              <a:t>فیزیکی</a:t>
            </a:r>
            <a:r>
              <a:rPr lang="ar-SA" b="1" dirty="0" smtClean="0"/>
              <a:t> زیان آور در محیط کار </a:t>
            </a:r>
            <a:r>
              <a:rPr lang="fa-IR" b="1" dirty="0" smtClean="0"/>
              <a:t>: </a:t>
            </a:r>
            <a:r>
              <a:rPr lang="fa-IR" b="1" dirty="0" smtClean="0">
                <a:solidFill>
                  <a:srgbClr val="CC3300"/>
                </a:solidFill>
              </a:rPr>
              <a:t>سروصدا</a:t>
            </a:r>
            <a:endParaRPr lang="fa-IR" dirty="0"/>
          </a:p>
        </p:txBody>
      </p:sp>
      <p:sp>
        <p:nvSpPr>
          <p:cNvPr id="3" name="Content Placeholder 2"/>
          <p:cNvSpPr>
            <a:spLocks noGrp="1"/>
          </p:cNvSpPr>
          <p:nvPr>
            <p:ph idx="1"/>
          </p:nvPr>
        </p:nvSpPr>
        <p:spPr>
          <a:xfrm>
            <a:off x="214282" y="1600200"/>
            <a:ext cx="8786874" cy="4525963"/>
          </a:xfrm>
        </p:spPr>
        <p:txBody>
          <a:bodyPr>
            <a:normAutofit fontScale="92500" lnSpcReduction="10000"/>
          </a:bodyPr>
          <a:lstStyle/>
          <a:p>
            <a:pPr>
              <a:buNone/>
            </a:pPr>
            <a:r>
              <a:rPr lang="en-US" b="1" dirty="0" smtClean="0"/>
              <a:t>   </a:t>
            </a:r>
            <a:r>
              <a:rPr lang="ar-SA" b="1" dirty="0" smtClean="0"/>
              <a:t>عوامل </a:t>
            </a:r>
            <a:r>
              <a:rPr lang="ar-SA" b="1" dirty="0"/>
              <a:t>موثر در </a:t>
            </a:r>
            <a:r>
              <a:rPr lang="ar-SA" b="1" dirty="0" smtClean="0"/>
              <a:t>افت</a:t>
            </a:r>
            <a:r>
              <a:rPr lang="en-US" b="1" dirty="0" smtClean="0"/>
              <a:t> </a:t>
            </a:r>
            <a:r>
              <a:rPr lang="ar-SA" b="1" dirty="0" smtClean="0"/>
              <a:t>شنوایی</a:t>
            </a:r>
            <a:r>
              <a:rPr lang="en-US" b="1" dirty="0"/>
              <a:t>: </a:t>
            </a:r>
            <a:endParaRPr lang="en-US" dirty="0" smtClean="0"/>
          </a:p>
          <a:p>
            <a:pPr algn="just">
              <a:buNone/>
            </a:pPr>
            <a:r>
              <a:rPr lang="en-US" dirty="0">
                <a:cs typeface="B Yagut" pitchFamily="2" charset="-78"/>
              </a:rPr>
              <a:t> </a:t>
            </a:r>
            <a:r>
              <a:rPr lang="en-US" dirty="0" smtClean="0">
                <a:cs typeface="B Yagut" pitchFamily="2" charset="-78"/>
              </a:rPr>
              <a:t>   </a:t>
            </a:r>
            <a:r>
              <a:rPr lang="ar-SA" dirty="0" smtClean="0">
                <a:solidFill>
                  <a:srgbClr val="000099"/>
                </a:solidFill>
                <a:cs typeface="B Yagut" pitchFamily="2" charset="-78"/>
              </a:rPr>
              <a:t>بلندي </a:t>
            </a:r>
            <a:r>
              <a:rPr lang="ar-SA" dirty="0">
                <a:solidFill>
                  <a:srgbClr val="000099"/>
                </a:solidFill>
                <a:cs typeface="B Yagut" pitchFamily="2" charset="-78"/>
              </a:rPr>
              <a:t>صدا </a:t>
            </a:r>
            <a:r>
              <a:rPr lang="en-US" dirty="0" smtClean="0">
                <a:cs typeface="B Yagut" pitchFamily="2" charset="-78"/>
              </a:rPr>
              <a:t>)</a:t>
            </a:r>
            <a:r>
              <a:rPr lang="ar-SA" dirty="0" smtClean="0">
                <a:cs typeface="B Yagut" pitchFamily="2" charset="-78"/>
              </a:rPr>
              <a:t>بصورت لگاریتمی</a:t>
            </a:r>
            <a:r>
              <a:rPr lang="en-US" dirty="0" smtClean="0">
                <a:cs typeface="B Yagut" pitchFamily="2" charset="-78"/>
              </a:rPr>
              <a:t>(</a:t>
            </a:r>
            <a:r>
              <a:rPr lang="fa-IR" sz="2800" dirty="0">
                <a:cs typeface="B Yagut" pitchFamily="2" charset="-78"/>
              </a:rPr>
              <a:t>معلوم شده است که درک شنوایی انسان نسبت به تغییرات مقادیر مطلق، بصورت لگاریتمی است</a:t>
            </a:r>
            <a:r>
              <a:rPr lang="fa-IR" sz="2800" dirty="0" smtClean="0">
                <a:cs typeface="B Yagut" pitchFamily="2" charset="-78"/>
              </a:rPr>
              <a:t>.</a:t>
            </a:r>
            <a:r>
              <a:rPr lang="fa-IR" dirty="0">
                <a:cs typeface="B Yagut" pitchFamily="2" charset="-78"/>
              </a:rPr>
              <a:t> احساس شنونده نسبت به مقادیر در فرکانسهای مختلف یکسان نبوده و به همین دلیل علاوه بر کمیت صدا، نحوه درک شنوایی </a:t>
            </a:r>
            <a:r>
              <a:rPr lang="fa-IR" dirty="0" smtClean="0">
                <a:cs typeface="B Yagut" pitchFamily="2" charset="-78"/>
              </a:rPr>
              <a:t>صوت </a:t>
            </a:r>
            <a:r>
              <a:rPr lang="fa-IR" dirty="0">
                <a:cs typeface="B Yagut" pitchFamily="2" charset="-78"/>
              </a:rPr>
              <a:t>بنام بلندی صوت تعریف </a:t>
            </a:r>
            <a:r>
              <a:rPr lang="fa-IR" dirty="0" smtClean="0">
                <a:cs typeface="B Yagut" pitchFamily="2" charset="-78"/>
              </a:rPr>
              <a:t>می گردد.</a:t>
            </a:r>
            <a:endParaRPr lang="en-US" dirty="0" smtClean="0">
              <a:cs typeface="B Yagut" pitchFamily="2" charset="-78"/>
            </a:endParaRPr>
          </a:p>
          <a:p>
            <a:pPr>
              <a:buNone/>
            </a:pPr>
            <a:r>
              <a:rPr lang="en-US" dirty="0" smtClean="0">
                <a:cs typeface="B Yagut" pitchFamily="2" charset="-78"/>
              </a:rPr>
              <a:t>   </a:t>
            </a:r>
            <a:r>
              <a:rPr lang="ar-SA" dirty="0" smtClean="0">
                <a:solidFill>
                  <a:srgbClr val="000099"/>
                </a:solidFill>
                <a:cs typeface="B Yagut" pitchFamily="2" charset="-78"/>
              </a:rPr>
              <a:t>فرکانس صدا</a:t>
            </a:r>
            <a:r>
              <a:rPr lang="en-US" dirty="0" smtClean="0">
                <a:cs typeface="B Yagut" pitchFamily="2" charset="-78"/>
              </a:rPr>
              <a:t>)</a:t>
            </a:r>
            <a:r>
              <a:rPr lang="fa-IR" dirty="0" smtClean="0">
                <a:cs typeface="B Yagut" pitchFamily="2" charset="-78"/>
              </a:rPr>
              <a:t>صدا </a:t>
            </a:r>
            <a:r>
              <a:rPr lang="ar-SA" dirty="0" smtClean="0">
                <a:cs typeface="B Yagut" pitchFamily="2" charset="-78"/>
              </a:rPr>
              <a:t>درفرکانس </a:t>
            </a:r>
            <a:r>
              <a:rPr lang="ar-SA" dirty="0">
                <a:cs typeface="B Yagut" pitchFamily="2" charset="-78"/>
              </a:rPr>
              <a:t>مکالمه باعث افت شنوایی </a:t>
            </a:r>
            <a:r>
              <a:rPr lang="ar-SA" dirty="0" smtClean="0">
                <a:cs typeface="B Yagut" pitchFamily="2" charset="-78"/>
              </a:rPr>
              <a:t>میشود</a:t>
            </a:r>
            <a:r>
              <a:rPr lang="fa-IR" dirty="0" smtClean="0">
                <a:cs typeface="B Yagut" pitchFamily="2" charset="-78"/>
              </a:rPr>
              <a:t>)</a:t>
            </a:r>
            <a:endParaRPr lang="en-US" dirty="0" smtClean="0">
              <a:cs typeface="B Yagut" pitchFamily="2" charset="-78"/>
            </a:endParaRPr>
          </a:p>
          <a:p>
            <a:pPr algn="just">
              <a:buNone/>
            </a:pPr>
            <a:r>
              <a:rPr lang="en-US" dirty="0" smtClean="0">
                <a:cs typeface="B Yagut" pitchFamily="2" charset="-78"/>
              </a:rPr>
              <a:t>   </a:t>
            </a:r>
            <a:r>
              <a:rPr lang="ar-SA" dirty="0" smtClean="0">
                <a:solidFill>
                  <a:srgbClr val="000099"/>
                </a:solidFill>
                <a:cs typeface="B Yagut" pitchFamily="2" charset="-78"/>
              </a:rPr>
              <a:t>مدت تماس</a:t>
            </a:r>
            <a:r>
              <a:rPr lang="en-US" dirty="0" smtClean="0">
                <a:solidFill>
                  <a:srgbClr val="000099"/>
                </a:solidFill>
                <a:cs typeface="B Yagut" pitchFamily="2" charset="-78"/>
              </a:rPr>
              <a:t>:</a:t>
            </a:r>
            <a:r>
              <a:rPr lang="ar-SA" dirty="0" smtClean="0">
                <a:cs typeface="B Yagut" pitchFamily="2" charset="-78"/>
              </a:rPr>
              <a:t>بصورت </a:t>
            </a:r>
            <a:r>
              <a:rPr lang="ar-SA" dirty="0">
                <a:cs typeface="B Yagut" pitchFamily="2" charset="-78"/>
              </a:rPr>
              <a:t>مزمن و </a:t>
            </a:r>
            <a:r>
              <a:rPr lang="ar-SA" dirty="0" smtClean="0">
                <a:cs typeface="B Yagut" pitchFamily="2" charset="-78"/>
              </a:rPr>
              <a:t>در</a:t>
            </a:r>
            <a:r>
              <a:rPr lang="en-US" dirty="0" smtClean="0">
                <a:cs typeface="B Yagut" pitchFamily="2" charset="-78"/>
              </a:rPr>
              <a:t>10</a:t>
            </a:r>
            <a:r>
              <a:rPr lang="fa-IR" dirty="0" smtClean="0">
                <a:cs typeface="B Yagut" pitchFamily="2" charset="-78"/>
              </a:rPr>
              <a:t> </a:t>
            </a:r>
            <a:r>
              <a:rPr lang="ar-SA" dirty="0" smtClean="0">
                <a:cs typeface="B Yagut" pitchFamily="2" charset="-78"/>
              </a:rPr>
              <a:t>سال </a:t>
            </a:r>
            <a:r>
              <a:rPr lang="ar-SA" dirty="0">
                <a:cs typeface="B Yagut" pitchFamily="2" charset="-78"/>
              </a:rPr>
              <a:t>اول کار متناسب </a:t>
            </a:r>
            <a:r>
              <a:rPr lang="ar-SA" dirty="0" smtClean="0">
                <a:cs typeface="B Yagut" pitchFamily="2" charset="-78"/>
              </a:rPr>
              <a:t>با</a:t>
            </a:r>
            <a:r>
              <a:rPr lang="en-US" dirty="0" smtClean="0">
                <a:cs typeface="B Yagut" pitchFamily="2" charset="-78"/>
              </a:rPr>
              <a:t> </a:t>
            </a:r>
            <a:r>
              <a:rPr lang="ar-SA" dirty="0" smtClean="0">
                <a:cs typeface="B Yagut" pitchFamily="2" charset="-78"/>
              </a:rPr>
              <a:t>افزایش </a:t>
            </a:r>
            <a:r>
              <a:rPr lang="ar-SA" dirty="0">
                <a:cs typeface="B Yagut" pitchFamily="2" charset="-78"/>
              </a:rPr>
              <a:t>سن بروز </a:t>
            </a:r>
            <a:r>
              <a:rPr lang="ar-SA" dirty="0" smtClean="0">
                <a:cs typeface="B Yagut" pitchFamily="2" charset="-78"/>
              </a:rPr>
              <a:t>می</a:t>
            </a:r>
            <a:r>
              <a:rPr lang="fa-IR" dirty="0" smtClean="0">
                <a:cs typeface="B Yagut" pitchFamily="2" charset="-78"/>
              </a:rPr>
              <a:t> </a:t>
            </a:r>
            <a:r>
              <a:rPr lang="ar-SA" dirty="0" smtClean="0">
                <a:cs typeface="B Yagut" pitchFamily="2" charset="-78"/>
              </a:rPr>
              <a:t>کند </a:t>
            </a:r>
            <a:r>
              <a:rPr lang="ar-SA" dirty="0">
                <a:cs typeface="B Yagut" pitchFamily="2" charset="-78"/>
              </a:rPr>
              <a:t>و </a:t>
            </a:r>
            <a:r>
              <a:rPr lang="ar-SA" dirty="0" smtClean="0">
                <a:cs typeface="B Yagut" pitchFamily="2" charset="-78"/>
              </a:rPr>
              <a:t>دراثرتماس </a:t>
            </a:r>
            <a:r>
              <a:rPr lang="ar-SA" dirty="0">
                <a:cs typeface="B Yagut" pitchFamily="2" charset="-78"/>
              </a:rPr>
              <a:t>مکرر با صداي زیاد و صداهاي یکنواخت و ضربهاي ایجاد </a:t>
            </a:r>
            <a:r>
              <a:rPr lang="ar-SA" dirty="0" smtClean="0">
                <a:cs typeface="B Yagut" pitchFamily="2" charset="-78"/>
              </a:rPr>
              <a:t>می</a:t>
            </a:r>
            <a:r>
              <a:rPr lang="en-US" dirty="0" smtClean="0">
                <a:cs typeface="B Yagut" pitchFamily="2" charset="-78"/>
              </a:rPr>
              <a:t> </a:t>
            </a:r>
            <a:r>
              <a:rPr lang="ar-SA" dirty="0" smtClean="0">
                <a:cs typeface="B Yagut" pitchFamily="2" charset="-78"/>
              </a:rPr>
              <a:t>شود</a:t>
            </a:r>
            <a:r>
              <a:rPr lang="en-US" dirty="0" smtClean="0">
                <a:cs typeface="B Yagut" pitchFamily="2" charset="-78"/>
              </a:rPr>
              <a:t>.</a:t>
            </a:r>
            <a:endParaRPr lang="en-US" dirty="0">
              <a:cs typeface="B Yagut"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85861"/>
            <a:ext cx="7772400" cy="2857520"/>
          </a:xfrm>
        </p:spPr>
        <p:txBody>
          <a:bodyPr/>
          <a:lstStyle/>
          <a:p>
            <a:r>
              <a:rPr lang="ar-SA" dirty="0" smtClean="0">
                <a:cs typeface="B Titr" pitchFamily="2" charset="-78"/>
              </a:rPr>
              <a:t>آموزش عمومی ایمنی و بهداشت کار</a:t>
            </a:r>
            <a:r>
              <a:rPr lang="fa-IR" dirty="0" smtClean="0">
                <a:cs typeface="B Titr" pitchFamily="2" charset="-78"/>
              </a:rPr>
              <a:t/>
            </a:r>
            <a:br>
              <a:rPr lang="fa-IR" dirty="0" smtClean="0">
                <a:cs typeface="B Titr" pitchFamily="2" charset="-78"/>
              </a:rPr>
            </a:br>
            <a:r>
              <a:rPr lang="en-US" dirty="0" smtClean="0">
                <a:cs typeface="B Titr" pitchFamily="2" charset="-78"/>
              </a:rPr>
              <a:t/>
            </a:r>
            <a:br>
              <a:rPr lang="en-US" dirty="0" smtClean="0">
                <a:cs typeface="B Titr" pitchFamily="2" charset="-78"/>
              </a:rPr>
            </a:br>
            <a:r>
              <a:rPr lang="ar-SA" sz="2800" dirty="0">
                <a:cs typeface="B Titr" pitchFamily="2" charset="-78"/>
              </a:rPr>
              <a:t>ویژه </a:t>
            </a:r>
            <a:r>
              <a:rPr lang="ar-SA" sz="2800" dirty="0" smtClean="0">
                <a:cs typeface="B Titr" pitchFamily="2" charset="-78"/>
              </a:rPr>
              <a:t>کار</a:t>
            </a:r>
            <a:r>
              <a:rPr lang="fa-IR" sz="2800" dirty="0" smtClean="0">
                <a:cs typeface="B Titr" pitchFamily="2" charset="-78"/>
              </a:rPr>
              <a:t>گ</a:t>
            </a:r>
            <a:r>
              <a:rPr lang="ar-SA" sz="2800" dirty="0" smtClean="0">
                <a:cs typeface="B Titr" pitchFamily="2" charset="-78"/>
              </a:rPr>
              <a:t>ران </a:t>
            </a:r>
            <a:r>
              <a:rPr lang="ar-SA" sz="2800" dirty="0">
                <a:cs typeface="B Titr" pitchFamily="2" charset="-78"/>
              </a:rPr>
              <a:t>پیمانکار</a:t>
            </a:r>
            <a:endParaRPr lang="fa-IR" sz="2800" dirty="0">
              <a:cs typeface="B Titr"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t>عوامل </a:t>
            </a:r>
            <a:r>
              <a:rPr lang="ar-SA" b="1" dirty="0" smtClean="0">
                <a:solidFill>
                  <a:srgbClr val="FF0000"/>
                </a:solidFill>
              </a:rPr>
              <a:t>فیزیکی</a:t>
            </a:r>
            <a:r>
              <a:rPr lang="ar-SA" b="1" dirty="0" smtClean="0"/>
              <a:t> زیان آور در محیط کار </a:t>
            </a:r>
            <a:r>
              <a:rPr lang="fa-IR" b="1" dirty="0" smtClean="0"/>
              <a:t>: </a:t>
            </a:r>
            <a:r>
              <a:rPr lang="ar-SA" b="1" dirty="0" smtClean="0">
                <a:solidFill>
                  <a:srgbClr val="CC3300"/>
                </a:solidFill>
              </a:rPr>
              <a:t>ارتعاش</a:t>
            </a:r>
            <a:endParaRPr lang="fa-IR" dirty="0">
              <a:solidFill>
                <a:srgbClr val="CC3300"/>
              </a:solidFill>
            </a:endParaRPr>
          </a:p>
        </p:txBody>
      </p:sp>
      <p:sp>
        <p:nvSpPr>
          <p:cNvPr id="3" name="Content Placeholder 2"/>
          <p:cNvSpPr>
            <a:spLocks noGrp="1"/>
          </p:cNvSpPr>
          <p:nvPr>
            <p:ph idx="1"/>
          </p:nvPr>
        </p:nvSpPr>
        <p:spPr>
          <a:xfrm>
            <a:off x="285720" y="1600200"/>
            <a:ext cx="8715436" cy="4686319"/>
          </a:xfrm>
        </p:spPr>
        <p:txBody>
          <a:bodyPr>
            <a:normAutofit fontScale="70000" lnSpcReduction="20000"/>
          </a:bodyPr>
          <a:lstStyle/>
          <a:p>
            <a:pPr algn="just"/>
            <a:r>
              <a:rPr lang="ar-SA" dirty="0">
                <a:cs typeface="B Yagut" pitchFamily="2" charset="-78"/>
              </a:rPr>
              <a:t>ارتعاش یک موج مکانیکی است که در اثر نوسان ذره از جسم مادي حول نقطه تعادل خود ایجاد می شود و بر دو نوع است</a:t>
            </a:r>
            <a:r>
              <a:rPr lang="en-US" dirty="0" smtClean="0">
                <a:cs typeface="B Yagut" pitchFamily="2" charset="-78"/>
              </a:rPr>
              <a:t>:</a:t>
            </a:r>
            <a:endParaRPr lang="fa-IR" dirty="0" smtClean="0">
              <a:cs typeface="B Yagut" pitchFamily="2" charset="-78"/>
            </a:endParaRPr>
          </a:p>
          <a:p>
            <a:pPr algn="just"/>
            <a:endParaRPr lang="en-US" sz="1100" dirty="0">
              <a:cs typeface="B Yagut" pitchFamily="2" charset="-78"/>
            </a:endParaRPr>
          </a:p>
          <a:p>
            <a:pPr algn="just">
              <a:lnSpc>
                <a:spcPct val="120000"/>
              </a:lnSpc>
            </a:pPr>
            <a:r>
              <a:rPr lang="ar-SA" dirty="0">
                <a:solidFill>
                  <a:srgbClr val="000099"/>
                </a:solidFill>
                <a:cs typeface="B Yagut" pitchFamily="2" charset="-78"/>
              </a:rPr>
              <a:t>ارتعاش تمام بدن </a:t>
            </a:r>
            <a:r>
              <a:rPr lang="ar-SA" dirty="0" smtClean="0">
                <a:solidFill>
                  <a:srgbClr val="000099"/>
                </a:solidFill>
                <a:cs typeface="B Yagut" pitchFamily="2" charset="-78"/>
              </a:rPr>
              <a:t>کار </a:t>
            </a:r>
            <a:r>
              <a:rPr lang="fa-IR" dirty="0" smtClean="0">
                <a:solidFill>
                  <a:srgbClr val="000099"/>
                </a:solidFill>
                <a:cs typeface="B Yagut" pitchFamily="2" charset="-78"/>
              </a:rPr>
              <a:t>:</a:t>
            </a:r>
            <a:r>
              <a:rPr lang="en-US" dirty="0" smtClean="0">
                <a:cs typeface="B Yagut" pitchFamily="2" charset="-78"/>
              </a:rPr>
              <a:t>)</a:t>
            </a:r>
            <a:r>
              <a:rPr lang="ar-SA" dirty="0" smtClean="0">
                <a:cs typeface="B Yagut" pitchFamily="2" charset="-78"/>
              </a:rPr>
              <a:t>بر </a:t>
            </a:r>
            <a:r>
              <a:rPr lang="ar-SA" dirty="0">
                <a:cs typeface="B Yagut" pitchFamily="2" charset="-78"/>
              </a:rPr>
              <a:t>روي دستگاههاي مرتعش و رانندگان وسایل نقلیه سنگین </a:t>
            </a:r>
            <a:r>
              <a:rPr lang="ar-SA" dirty="0" smtClean="0">
                <a:cs typeface="B Yagut" pitchFamily="2" charset="-78"/>
              </a:rPr>
              <a:t>و</a:t>
            </a:r>
            <a:r>
              <a:rPr lang="en-US" dirty="0" smtClean="0">
                <a:cs typeface="B Yagut" pitchFamily="2" charset="-78"/>
              </a:rPr>
              <a:t>(….:</a:t>
            </a:r>
            <a:r>
              <a:rPr lang="ar-SA" dirty="0" smtClean="0">
                <a:cs typeface="B Yagut" pitchFamily="2" charset="-78"/>
              </a:rPr>
              <a:t>اثرات </a:t>
            </a:r>
            <a:r>
              <a:rPr lang="ar-SA" dirty="0">
                <a:cs typeface="B Yagut" pitchFamily="2" charset="-78"/>
              </a:rPr>
              <a:t>گوارشی مثل سوءهاضمه ، دل درد و اسهال  اثرات عصبی شامل</a:t>
            </a:r>
            <a:r>
              <a:rPr lang="en-US" dirty="0">
                <a:cs typeface="B Yagut" pitchFamily="2" charset="-78"/>
              </a:rPr>
              <a:t>: </a:t>
            </a:r>
            <a:r>
              <a:rPr lang="ar-SA" dirty="0">
                <a:cs typeface="B Yagut" pitchFamily="2" charset="-78"/>
              </a:rPr>
              <a:t>سرگیجه، تهوع و بی حالی اثرات اسکلتی عضلانی مثل کمردرد یا درد گردن </a:t>
            </a:r>
            <a:endParaRPr lang="fa-IR" dirty="0" smtClean="0">
              <a:cs typeface="B Yagut" pitchFamily="2" charset="-78"/>
            </a:endParaRPr>
          </a:p>
          <a:p>
            <a:pPr algn="just"/>
            <a:endParaRPr lang="en-US" sz="1100" dirty="0">
              <a:cs typeface="B Yagut" pitchFamily="2" charset="-78"/>
            </a:endParaRPr>
          </a:p>
          <a:p>
            <a:pPr algn="just"/>
            <a:r>
              <a:rPr lang="ar-SA" dirty="0">
                <a:solidFill>
                  <a:srgbClr val="000099"/>
                </a:solidFill>
                <a:cs typeface="B Yagut" pitchFamily="2" charset="-78"/>
              </a:rPr>
              <a:t>ارتعاش دست و بازو</a:t>
            </a:r>
            <a:r>
              <a:rPr lang="en-US" dirty="0">
                <a:solidFill>
                  <a:srgbClr val="000099"/>
                </a:solidFill>
                <a:cs typeface="B Yagut" pitchFamily="2" charset="-78"/>
              </a:rPr>
              <a:t>: </a:t>
            </a:r>
            <a:r>
              <a:rPr lang="ar-SA" dirty="0" smtClean="0">
                <a:cs typeface="B Yagut" pitchFamily="2" charset="-78"/>
              </a:rPr>
              <a:t>در </a:t>
            </a:r>
            <a:r>
              <a:rPr lang="ar-SA" dirty="0">
                <a:cs typeface="B Yagut" pitchFamily="2" charset="-78"/>
              </a:rPr>
              <a:t>اثر کار با دستگاههاي مرتعش مانند پیکور ، دریل، اره برقی </a:t>
            </a:r>
            <a:r>
              <a:rPr lang="fa-IR" dirty="0" smtClean="0">
                <a:cs typeface="B Yagut" pitchFamily="2" charset="-78"/>
              </a:rPr>
              <a:t>و...) </a:t>
            </a:r>
            <a:r>
              <a:rPr lang="ar-SA" dirty="0" smtClean="0">
                <a:cs typeface="B Yagut" pitchFamily="2" charset="-78"/>
              </a:rPr>
              <a:t>اثرات </a:t>
            </a:r>
            <a:r>
              <a:rPr lang="ar-SA" dirty="0">
                <a:cs typeface="B Yagut" pitchFamily="2" charset="-78"/>
              </a:rPr>
              <a:t>نامطلوب بر نسوج نرم دست و عروق خونی داشته و مانع خون رسانی به قسمتهاي انتهایی بدن مانند سر انگشتها میشود </a:t>
            </a:r>
            <a:r>
              <a:rPr lang="en-US" dirty="0" smtClean="0">
                <a:cs typeface="B Yagut" pitchFamily="2" charset="-78"/>
              </a:rPr>
              <a:t>)</a:t>
            </a:r>
            <a:r>
              <a:rPr lang="ar-SA" dirty="0" smtClean="0">
                <a:cs typeface="B Yagut" pitchFamily="2" charset="-78"/>
              </a:rPr>
              <a:t>سندروم </a:t>
            </a:r>
            <a:r>
              <a:rPr lang="ar-SA" dirty="0">
                <a:cs typeface="B Yagut" pitchFamily="2" charset="-78"/>
              </a:rPr>
              <a:t>رینولد یا انگشت </a:t>
            </a:r>
            <a:r>
              <a:rPr lang="ar-SA" dirty="0" smtClean="0">
                <a:cs typeface="B Yagut" pitchFamily="2" charset="-78"/>
              </a:rPr>
              <a:t>سفید</a:t>
            </a:r>
            <a:r>
              <a:rPr lang="en-US" dirty="0" smtClean="0">
                <a:cs typeface="B Yagut" pitchFamily="2" charset="-78"/>
              </a:rPr>
              <a:t>(</a:t>
            </a:r>
            <a:endParaRPr lang="en-US" dirty="0">
              <a:cs typeface="B Yagut" pitchFamily="2" charset="-78"/>
            </a:endParaRPr>
          </a:p>
          <a:p>
            <a:pPr algn="just"/>
            <a:r>
              <a:rPr lang="ar-SA" dirty="0">
                <a:cs typeface="B Yagut" pitchFamily="2" charset="-78"/>
              </a:rPr>
              <a:t>اثرات نامطلوب بر روي نسوج سخت دست مثل استخوانها و مفاصل دارد </a:t>
            </a:r>
            <a:r>
              <a:rPr lang="en-US" dirty="0" smtClean="0">
                <a:cs typeface="B Yagut" pitchFamily="2" charset="-78"/>
              </a:rPr>
              <a:t>)</a:t>
            </a:r>
            <a:r>
              <a:rPr lang="ar-SA" dirty="0" smtClean="0">
                <a:cs typeface="B Yagut" pitchFamily="2" charset="-78"/>
              </a:rPr>
              <a:t>آرتروز </a:t>
            </a:r>
            <a:r>
              <a:rPr lang="ar-SA" dirty="0">
                <a:cs typeface="B Yagut" pitchFamily="2" charset="-78"/>
              </a:rPr>
              <a:t>مفصل </a:t>
            </a:r>
            <a:r>
              <a:rPr lang="ar-SA" dirty="0" smtClean="0">
                <a:cs typeface="B Yagut" pitchFamily="2" charset="-78"/>
              </a:rPr>
              <a:t>آرنج</a:t>
            </a:r>
            <a:r>
              <a:rPr lang="en-US" dirty="0" smtClean="0">
                <a:cs typeface="B Yagut" pitchFamily="2" charset="-78"/>
              </a:rPr>
              <a:t>(</a:t>
            </a:r>
            <a:endParaRPr lang="fa-IR" dirty="0" smtClean="0">
              <a:cs typeface="B Yagut" pitchFamily="2" charset="-78"/>
            </a:endParaRPr>
          </a:p>
          <a:p>
            <a:pPr algn="just"/>
            <a:r>
              <a:rPr lang="ar-SA" dirty="0" smtClean="0">
                <a:cs typeface="B Yagut" pitchFamily="2" charset="-78"/>
              </a:rPr>
              <a:t>براي </a:t>
            </a:r>
            <a:r>
              <a:rPr lang="ar-SA" dirty="0">
                <a:cs typeface="B Yagut" pitchFamily="2" charset="-78"/>
              </a:rPr>
              <a:t>کاهش </a:t>
            </a:r>
            <a:r>
              <a:rPr lang="ar-SA" dirty="0" smtClean="0">
                <a:cs typeface="B Yagut" pitchFamily="2" charset="-78"/>
              </a:rPr>
              <a:t>عوارض</a:t>
            </a:r>
            <a:r>
              <a:rPr lang="fa-IR" dirty="0" smtClean="0">
                <a:cs typeface="B Yagut" pitchFamily="2" charset="-78"/>
              </a:rPr>
              <a:t> </a:t>
            </a:r>
            <a:r>
              <a:rPr lang="ar-SA" dirty="0" smtClean="0">
                <a:cs typeface="B Yagut" pitchFamily="2" charset="-78"/>
              </a:rPr>
              <a:t>ارتعاش </a:t>
            </a:r>
            <a:r>
              <a:rPr lang="ar-SA" dirty="0">
                <a:cs typeface="B Yagut" pitchFamily="2" charset="-78"/>
              </a:rPr>
              <a:t>بایستی از وسایل حفاظتی مانند از </a:t>
            </a:r>
            <a:r>
              <a:rPr lang="ar-SA" dirty="0">
                <a:solidFill>
                  <a:srgbClr val="CC3300"/>
                </a:solidFill>
                <a:cs typeface="B Yagut" pitchFamily="2" charset="-78"/>
              </a:rPr>
              <a:t>دستکش ضد ارتعاش </a:t>
            </a:r>
            <a:r>
              <a:rPr lang="ar-SA" dirty="0">
                <a:cs typeface="B Yagut" pitchFamily="2" charset="-78"/>
              </a:rPr>
              <a:t>استفاده شود و </a:t>
            </a:r>
            <a:r>
              <a:rPr lang="ar-SA" dirty="0">
                <a:solidFill>
                  <a:srgbClr val="CC3300"/>
                </a:solidFill>
                <a:cs typeface="B Yagut" pitchFamily="2" charset="-78"/>
              </a:rPr>
              <a:t>از محکم گرفتن ابزار مرتعش خودداري نمود</a:t>
            </a:r>
            <a:r>
              <a:rPr lang="en-US" dirty="0" smtClean="0">
                <a:cs typeface="B Yagut" pitchFamily="2" charset="-78"/>
              </a:rPr>
              <a:t>.</a:t>
            </a:r>
            <a:endParaRPr lang="en-US" dirty="0">
              <a:cs typeface="B Yagut"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3600" b="1" dirty="0" smtClean="0"/>
              <a:t>عوامل </a:t>
            </a:r>
            <a:r>
              <a:rPr lang="ar-SA" sz="3600" b="1" dirty="0" smtClean="0">
                <a:solidFill>
                  <a:srgbClr val="FF0000"/>
                </a:solidFill>
              </a:rPr>
              <a:t>فیزیکی</a:t>
            </a:r>
            <a:r>
              <a:rPr lang="ar-SA" sz="3600" b="1" dirty="0" smtClean="0"/>
              <a:t> زیان آور در محیط کار </a:t>
            </a:r>
            <a:r>
              <a:rPr lang="fa-IR" sz="3600" b="1" dirty="0" smtClean="0"/>
              <a:t>: </a:t>
            </a:r>
            <a:br>
              <a:rPr lang="fa-IR" sz="3600" b="1" dirty="0" smtClean="0"/>
            </a:br>
            <a:r>
              <a:rPr lang="ar-SA" sz="2800" dirty="0" smtClean="0">
                <a:solidFill>
                  <a:srgbClr val="CC3300"/>
                </a:solidFill>
                <a:cs typeface="B Titr" pitchFamily="2" charset="-78"/>
              </a:rPr>
              <a:t>گرما </a:t>
            </a:r>
            <a:r>
              <a:rPr lang="ar-SA" sz="2800" dirty="0">
                <a:solidFill>
                  <a:srgbClr val="CC3300"/>
                </a:solidFill>
                <a:cs typeface="B Titr" pitchFamily="2" charset="-78"/>
              </a:rPr>
              <a:t>و سرماي محیط کار و هواي قابل تحمل</a:t>
            </a:r>
            <a:endParaRPr lang="fa-IR" sz="2800" dirty="0">
              <a:solidFill>
                <a:srgbClr val="CC3300"/>
              </a:solidFill>
              <a:cs typeface="B Titr" pitchFamily="2" charset="-78"/>
            </a:endParaRPr>
          </a:p>
        </p:txBody>
      </p:sp>
      <p:sp>
        <p:nvSpPr>
          <p:cNvPr id="3" name="Content Placeholder 2"/>
          <p:cNvSpPr>
            <a:spLocks noGrp="1"/>
          </p:cNvSpPr>
          <p:nvPr>
            <p:ph idx="1"/>
          </p:nvPr>
        </p:nvSpPr>
        <p:spPr>
          <a:xfrm>
            <a:off x="214282" y="1600200"/>
            <a:ext cx="8715436" cy="4972072"/>
          </a:xfrm>
        </p:spPr>
        <p:txBody>
          <a:bodyPr>
            <a:normAutofit fontScale="92500" lnSpcReduction="20000"/>
          </a:bodyPr>
          <a:lstStyle/>
          <a:p>
            <a:r>
              <a:rPr lang="ar-SA" dirty="0" smtClean="0">
                <a:cs typeface="B Yagut" pitchFamily="2" charset="-78"/>
              </a:rPr>
              <a:t>براي </a:t>
            </a:r>
            <a:r>
              <a:rPr lang="ar-SA" dirty="0">
                <a:cs typeface="B Yagut" pitchFamily="2" charset="-78"/>
              </a:rPr>
              <a:t>کارگري که در فصل سرما </a:t>
            </a:r>
            <a:r>
              <a:rPr lang="ar-SA" dirty="0" smtClean="0">
                <a:cs typeface="B Yagut" pitchFamily="2" charset="-78"/>
              </a:rPr>
              <a:t>درمحیط </a:t>
            </a:r>
            <a:r>
              <a:rPr lang="ar-SA" dirty="0">
                <a:cs typeface="B Yagut" pitchFamily="2" charset="-78"/>
              </a:rPr>
              <a:t>باز کار </a:t>
            </a:r>
            <a:r>
              <a:rPr lang="ar-SA" dirty="0" smtClean="0">
                <a:cs typeface="B Yagut" pitchFamily="2" charset="-78"/>
              </a:rPr>
              <a:t>میکند،</a:t>
            </a:r>
            <a:r>
              <a:rPr lang="fa-IR" dirty="0" smtClean="0">
                <a:cs typeface="B Yagut" pitchFamily="2" charset="-78"/>
              </a:rPr>
              <a:t> </a:t>
            </a:r>
            <a:r>
              <a:rPr lang="ar-SA" dirty="0" smtClean="0">
                <a:cs typeface="B Yagut" pitchFamily="2" charset="-78"/>
              </a:rPr>
              <a:t>سرماي </a:t>
            </a:r>
            <a:r>
              <a:rPr lang="ar-SA" dirty="0">
                <a:cs typeface="B Yagut" pitchFamily="2" charset="-78"/>
              </a:rPr>
              <a:t>هوا و براي کارگر سردخانه ، تجهیزات سرمازا ، منبع ایجاد استرس </a:t>
            </a:r>
            <a:r>
              <a:rPr lang="fa-IR" dirty="0" smtClean="0">
                <a:cs typeface="B Yagut" pitchFamily="2" charset="-78"/>
              </a:rPr>
              <a:t>سرماي </a:t>
            </a:r>
            <a:r>
              <a:rPr lang="ar-SA" dirty="0" smtClean="0">
                <a:cs typeface="B Yagut" pitchFamily="2" charset="-78"/>
              </a:rPr>
              <a:t>میباشند </a:t>
            </a:r>
            <a:r>
              <a:rPr lang="en-US" dirty="0">
                <a:cs typeface="B Yagut" pitchFamily="2" charset="-78"/>
              </a:rPr>
              <a:t>. </a:t>
            </a:r>
            <a:endParaRPr lang="fa-IR" dirty="0" smtClean="0">
              <a:cs typeface="B Yagut" pitchFamily="2" charset="-78"/>
            </a:endParaRPr>
          </a:p>
          <a:p>
            <a:pPr algn="just"/>
            <a:r>
              <a:rPr lang="ar-SA" dirty="0" smtClean="0">
                <a:cs typeface="B Yagut" pitchFamily="2" charset="-78"/>
              </a:rPr>
              <a:t>در </a:t>
            </a:r>
            <a:r>
              <a:rPr lang="ar-SA" dirty="0">
                <a:cs typeface="B Yagut" pitchFamily="2" charset="-78"/>
              </a:rPr>
              <a:t>فصل </a:t>
            </a:r>
            <a:r>
              <a:rPr lang="ar-SA" dirty="0" smtClean="0">
                <a:cs typeface="B Yagut" pitchFamily="2" charset="-78"/>
              </a:rPr>
              <a:t>گرم</a:t>
            </a:r>
            <a:r>
              <a:rPr lang="fa-IR" dirty="0" smtClean="0">
                <a:cs typeface="B Yagut" pitchFamily="2" charset="-78"/>
              </a:rPr>
              <a:t>ا</a:t>
            </a:r>
            <a:r>
              <a:rPr lang="ar-SA" dirty="0" smtClean="0">
                <a:cs typeface="B Yagut" pitchFamily="2" charset="-78"/>
              </a:rPr>
              <a:t> نیز </a:t>
            </a:r>
            <a:r>
              <a:rPr lang="ar-SA" dirty="0">
                <a:cs typeface="B Yagut" pitchFamily="2" charset="-78"/>
              </a:rPr>
              <a:t>سیستمهاي کنترلی از قبیل وسایل خنک کننده </a:t>
            </a:r>
            <a:r>
              <a:rPr lang="fa-IR" dirty="0" smtClean="0">
                <a:cs typeface="B Yagut" pitchFamily="2" charset="-78"/>
              </a:rPr>
              <a:t>(</a:t>
            </a:r>
            <a:r>
              <a:rPr lang="ar-SA" dirty="0" smtClean="0">
                <a:cs typeface="B Yagut" pitchFamily="2" charset="-78"/>
              </a:rPr>
              <a:t>کولر </a:t>
            </a:r>
            <a:r>
              <a:rPr lang="ar-SA" dirty="0">
                <a:cs typeface="B Yagut" pitchFamily="2" charset="-78"/>
              </a:rPr>
              <a:t>، پنکه </a:t>
            </a:r>
            <a:r>
              <a:rPr lang="ar-SA" dirty="0" smtClean="0">
                <a:cs typeface="B Yagut" pitchFamily="2" charset="-78"/>
              </a:rPr>
              <a:t>و</a:t>
            </a:r>
            <a:r>
              <a:rPr lang="en-US" dirty="0" smtClean="0">
                <a:cs typeface="B Yagut" pitchFamily="2" charset="-78"/>
              </a:rPr>
              <a:t>(... </a:t>
            </a:r>
            <a:r>
              <a:rPr lang="ar-SA" dirty="0">
                <a:cs typeface="B Yagut" pitchFamily="2" charset="-78"/>
              </a:rPr>
              <a:t>، سایبان ، شیلدهاي محافظ ، هواکشها و</a:t>
            </a:r>
            <a:r>
              <a:rPr lang="en-US" dirty="0">
                <a:cs typeface="B Yagut" pitchFamily="2" charset="-78"/>
              </a:rPr>
              <a:t>... </a:t>
            </a:r>
            <a:r>
              <a:rPr lang="ar-SA" dirty="0">
                <a:cs typeface="B Yagut" pitchFamily="2" charset="-78"/>
              </a:rPr>
              <a:t>ازجمله تجهیزات کنترلی در این قسمت ، باتوجه به نوع استرس </a:t>
            </a:r>
            <a:r>
              <a:rPr lang="ar-SA" dirty="0" smtClean="0">
                <a:cs typeface="B Yagut" pitchFamily="2" charset="-78"/>
              </a:rPr>
              <a:t>میباشند</a:t>
            </a:r>
            <a:r>
              <a:rPr lang="en-US" dirty="0" smtClean="0">
                <a:cs typeface="B Yagut" pitchFamily="2" charset="-78"/>
              </a:rPr>
              <a:t>.</a:t>
            </a:r>
            <a:r>
              <a:rPr lang="ar-SA" dirty="0">
                <a:cs typeface="B Yagut" pitchFamily="2" charset="-78"/>
              </a:rPr>
              <a:t>هواي محیط کار باید به نحوي باشد که از هر لحاظ قابل تحمل یاشد و میزان تطابق و سازگاري فرد با شرایط محیط کار در سوابق کاري وي ثبت شده باشد و میزان لباسی که فرد میپوشد بایستی متناسب با نوع فعالیتی که فرد در محیط انجام میدهد باشد</a:t>
            </a:r>
            <a:r>
              <a:rPr lang="en-US" dirty="0">
                <a:cs typeface="B Yagut" pitchFamily="2" charset="-78"/>
              </a:rPr>
              <a:t>. </a:t>
            </a:r>
            <a:r>
              <a:rPr lang="ar-SA" dirty="0">
                <a:cs typeface="B Yagut" pitchFamily="2" charset="-78"/>
              </a:rPr>
              <a:t>شرایط هواي محیط </a:t>
            </a:r>
            <a:r>
              <a:rPr lang="ar-SA" dirty="0" smtClean="0">
                <a:cs typeface="B Yagut" pitchFamily="2" charset="-78"/>
              </a:rPr>
              <a:t>کارشامل</a:t>
            </a:r>
            <a:r>
              <a:rPr lang="en-US" dirty="0" smtClean="0">
                <a:cs typeface="B Yagut" pitchFamily="2" charset="-78"/>
              </a:rPr>
              <a:t>:</a:t>
            </a:r>
            <a:r>
              <a:rPr lang="ar-SA" dirty="0" smtClean="0">
                <a:solidFill>
                  <a:srgbClr val="CC3300"/>
                </a:solidFill>
                <a:cs typeface="B Yagut" pitchFamily="2" charset="-78"/>
              </a:rPr>
              <a:t>درجه </a:t>
            </a:r>
            <a:r>
              <a:rPr lang="ar-SA" dirty="0">
                <a:solidFill>
                  <a:srgbClr val="CC3300"/>
                </a:solidFill>
                <a:cs typeface="B Yagut" pitchFamily="2" charset="-78"/>
              </a:rPr>
              <a:t>حرارت </a:t>
            </a:r>
            <a:r>
              <a:rPr lang="ar-SA" dirty="0" smtClean="0">
                <a:solidFill>
                  <a:srgbClr val="CC3300"/>
                </a:solidFill>
                <a:cs typeface="B Yagut" pitchFamily="2" charset="-78"/>
              </a:rPr>
              <a:t>محیط</a:t>
            </a:r>
            <a:r>
              <a:rPr lang="fa-IR" dirty="0" smtClean="0">
                <a:cs typeface="B Yagut" pitchFamily="2" charset="-78"/>
              </a:rPr>
              <a:t>،</a:t>
            </a:r>
            <a:r>
              <a:rPr lang="ar-SA" dirty="0" smtClean="0">
                <a:solidFill>
                  <a:srgbClr val="CC3300"/>
                </a:solidFill>
                <a:cs typeface="B Yagut" pitchFamily="2" charset="-78"/>
              </a:rPr>
              <a:t>رطوبت </a:t>
            </a:r>
            <a:r>
              <a:rPr lang="ar-SA" dirty="0">
                <a:solidFill>
                  <a:srgbClr val="CC3300"/>
                </a:solidFill>
                <a:cs typeface="B Yagut" pitchFamily="2" charset="-78"/>
              </a:rPr>
              <a:t>محیط </a:t>
            </a:r>
            <a:r>
              <a:rPr lang="fa-IR" dirty="0" smtClean="0">
                <a:cs typeface="B Yagut" pitchFamily="2" charset="-78"/>
              </a:rPr>
              <a:t>، </a:t>
            </a:r>
            <a:r>
              <a:rPr lang="ar-SA" dirty="0" smtClean="0">
                <a:solidFill>
                  <a:srgbClr val="CC3300"/>
                </a:solidFill>
                <a:cs typeface="B Yagut" pitchFamily="2" charset="-78"/>
              </a:rPr>
              <a:t>گرماي </a:t>
            </a:r>
            <a:r>
              <a:rPr lang="ar-SA" dirty="0">
                <a:solidFill>
                  <a:srgbClr val="CC3300"/>
                </a:solidFill>
                <a:cs typeface="B Yagut" pitchFamily="2" charset="-78"/>
              </a:rPr>
              <a:t>تشعشعی سطوح اطراف </a:t>
            </a:r>
            <a:r>
              <a:rPr lang="fa-IR" dirty="0" smtClean="0">
                <a:cs typeface="B Yagut" pitchFamily="2" charset="-78"/>
              </a:rPr>
              <a:t>، </a:t>
            </a:r>
            <a:r>
              <a:rPr lang="ar-SA" dirty="0" smtClean="0">
                <a:solidFill>
                  <a:srgbClr val="CC3300"/>
                </a:solidFill>
                <a:cs typeface="B Yagut" pitchFamily="2" charset="-78"/>
              </a:rPr>
              <a:t>سرعت </a:t>
            </a:r>
            <a:r>
              <a:rPr lang="ar-SA" dirty="0">
                <a:solidFill>
                  <a:srgbClr val="CC3300"/>
                </a:solidFill>
                <a:cs typeface="B Yagut" pitchFamily="2" charset="-78"/>
              </a:rPr>
              <a:t>جریان هوا در محیط کار </a:t>
            </a:r>
            <a:endParaRPr lang="en-US" dirty="0">
              <a:solidFill>
                <a:srgbClr val="CC3300"/>
              </a:solidFill>
              <a:cs typeface="B Yagut" pitchFamily="2" charset="-78"/>
            </a:endParaRPr>
          </a:p>
          <a:p>
            <a:endParaRPr lang="fa-I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3200" b="1" dirty="0" smtClean="0"/>
              <a:t>عوامل </a:t>
            </a:r>
            <a:r>
              <a:rPr lang="ar-SA" sz="3200" b="1" dirty="0" smtClean="0">
                <a:solidFill>
                  <a:srgbClr val="FF0000"/>
                </a:solidFill>
              </a:rPr>
              <a:t>فیزیکی</a:t>
            </a:r>
            <a:r>
              <a:rPr lang="ar-SA" sz="3200" b="1" dirty="0" smtClean="0"/>
              <a:t> زیان آور در محیط کار </a:t>
            </a:r>
            <a:r>
              <a:rPr lang="fa-IR" sz="3200" b="1" dirty="0" smtClean="0"/>
              <a:t>: </a:t>
            </a:r>
            <a:br>
              <a:rPr lang="fa-IR" sz="3200" b="1" dirty="0" smtClean="0"/>
            </a:br>
            <a:r>
              <a:rPr lang="ar-SA" sz="3200" b="1" dirty="0">
                <a:solidFill>
                  <a:srgbClr val="CC3300"/>
                </a:solidFill>
              </a:rPr>
              <a:t>تشعشعات و پرتوهاي زیان </a:t>
            </a:r>
            <a:r>
              <a:rPr lang="ar-SA" sz="3200" b="1" dirty="0" smtClean="0">
                <a:solidFill>
                  <a:srgbClr val="CC3300"/>
                </a:solidFill>
              </a:rPr>
              <a:t>آور</a:t>
            </a:r>
            <a:endParaRPr lang="fa-IR" sz="3200" dirty="0">
              <a:solidFill>
                <a:srgbClr val="CC3300"/>
              </a:solidFill>
            </a:endParaRPr>
          </a:p>
        </p:txBody>
      </p:sp>
      <p:sp>
        <p:nvSpPr>
          <p:cNvPr id="3" name="Content Placeholder 2"/>
          <p:cNvSpPr>
            <a:spLocks noGrp="1"/>
          </p:cNvSpPr>
          <p:nvPr>
            <p:ph idx="1"/>
          </p:nvPr>
        </p:nvSpPr>
        <p:spPr/>
        <p:txBody>
          <a:bodyPr>
            <a:normAutofit fontScale="70000" lnSpcReduction="20000"/>
          </a:bodyPr>
          <a:lstStyle/>
          <a:p>
            <a:r>
              <a:rPr lang="ar-SA" dirty="0">
                <a:solidFill>
                  <a:srgbClr val="000099"/>
                </a:solidFill>
                <a:cs typeface="B Yagut" pitchFamily="2" charset="-78"/>
              </a:rPr>
              <a:t>پرتوهاي یونساز </a:t>
            </a:r>
            <a:r>
              <a:rPr lang="en-US" dirty="0" smtClean="0">
                <a:cs typeface="B Yagut" pitchFamily="2" charset="-78"/>
              </a:rPr>
              <a:t>:</a:t>
            </a:r>
            <a:r>
              <a:rPr lang="ar-SA" dirty="0" smtClean="0">
                <a:cs typeface="B Yagut" pitchFamily="2" charset="-78"/>
              </a:rPr>
              <a:t>درصورت </a:t>
            </a:r>
            <a:r>
              <a:rPr lang="ar-SA" dirty="0">
                <a:cs typeface="B Yagut" pitchFamily="2" charset="-78"/>
              </a:rPr>
              <a:t>وجود منابع تولید پرتوهاي یونساز ، ازقبیل آلفا ، بتا و </a:t>
            </a:r>
            <a:r>
              <a:rPr lang="en-US" dirty="0">
                <a:cs typeface="B Yagut" pitchFamily="2" charset="-78"/>
              </a:rPr>
              <a:t>... </a:t>
            </a:r>
            <a:r>
              <a:rPr lang="ar-SA" dirty="0">
                <a:cs typeface="B Yagut" pitchFamily="2" charset="-78"/>
              </a:rPr>
              <a:t>، بایستی در خصوص محافظت ویژه در قبال آن تدابیر خاصی اندیشیده شود </a:t>
            </a:r>
            <a:r>
              <a:rPr lang="en-US" dirty="0">
                <a:cs typeface="B Yagut" pitchFamily="2" charset="-78"/>
              </a:rPr>
              <a:t>.</a:t>
            </a:r>
          </a:p>
          <a:p>
            <a:r>
              <a:rPr lang="ar-SA" dirty="0">
                <a:solidFill>
                  <a:srgbClr val="000099"/>
                </a:solidFill>
                <a:cs typeface="B Yagut" pitchFamily="2" charset="-78"/>
              </a:rPr>
              <a:t>پرتوهاي گاما و ایکس </a:t>
            </a:r>
            <a:r>
              <a:rPr lang="en-US" dirty="0">
                <a:cs typeface="B Yagut" pitchFamily="2" charset="-78"/>
              </a:rPr>
              <a:t>: </a:t>
            </a:r>
            <a:r>
              <a:rPr lang="ar-SA" dirty="0" smtClean="0">
                <a:cs typeface="B Yagut" pitchFamily="2" charset="-78"/>
              </a:rPr>
              <a:t>درحال</a:t>
            </a:r>
            <a:r>
              <a:rPr lang="fa-IR" dirty="0" smtClean="0">
                <a:cs typeface="B Yagut" pitchFamily="2" charset="-78"/>
              </a:rPr>
              <a:t> </a:t>
            </a:r>
            <a:r>
              <a:rPr lang="ar-SA" dirty="0" smtClean="0">
                <a:cs typeface="B Yagut" pitchFamily="2" charset="-78"/>
              </a:rPr>
              <a:t>حاضر </a:t>
            </a:r>
            <a:r>
              <a:rPr lang="ar-SA" dirty="0">
                <a:cs typeface="B Yagut" pitchFamily="2" charset="-78"/>
              </a:rPr>
              <a:t>در بیشتر محیطهاي صنعتی ، عمده کاربرد پرتوهاي </a:t>
            </a:r>
            <a:r>
              <a:rPr lang="ar-SA" dirty="0" smtClean="0">
                <a:cs typeface="B Yagut" pitchFamily="2" charset="-78"/>
              </a:rPr>
              <a:t>یونساز</a:t>
            </a:r>
            <a:r>
              <a:rPr lang="fa-IR" dirty="0" smtClean="0">
                <a:cs typeface="B Yagut" pitchFamily="2" charset="-78"/>
              </a:rPr>
              <a:t>(</a:t>
            </a:r>
            <a:r>
              <a:rPr lang="ar-SA" dirty="0" smtClean="0">
                <a:cs typeface="B Yagut" pitchFamily="2" charset="-78"/>
              </a:rPr>
              <a:t>جهت </a:t>
            </a:r>
            <a:r>
              <a:rPr lang="ar-SA" dirty="0">
                <a:cs typeface="B Yagut" pitchFamily="2" charset="-78"/>
              </a:rPr>
              <a:t>رادیوگرافی و سایر </a:t>
            </a:r>
            <a:r>
              <a:rPr lang="ar-SA" dirty="0" smtClean="0">
                <a:cs typeface="B Yagut" pitchFamily="2" charset="-78"/>
              </a:rPr>
              <a:t>کاربردها</a:t>
            </a:r>
            <a:r>
              <a:rPr lang="en-US" dirty="0" smtClean="0">
                <a:cs typeface="B Yagut" pitchFamily="2" charset="-78"/>
              </a:rPr>
              <a:t>(</a:t>
            </a:r>
            <a:r>
              <a:rPr lang="ar-SA" dirty="0" smtClean="0">
                <a:cs typeface="B Yagut" pitchFamily="2" charset="-78"/>
              </a:rPr>
              <a:t>، </a:t>
            </a:r>
            <a:r>
              <a:rPr lang="ar-SA" dirty="0">
                <a:cs typeface="B Yagut" pitchFamily="2" charset="-78"/>
              </a:rPr>
              <a:t>منحصر به پرتوهاي گاما و ایکس میباشد ، لذا دراین خصوص بایستی محافظت ویژه و متناسب با ریسک هاي موجود اندیشیده شود</a:t>
            </a:r>
            <a:r>
              <a:rPr lang="en-US" dirty="0">
                <a:cs typeface="B Yagut" pitchFamily="2" charset="-78"/>
              </a:rPr>
              <a:t>.</a:t>
            </a:r>
          </a:p>
          <a:p>
            <a:r>
              <a:rPr lang="ar-SA" dirty="0">
                <a:solidFill>
                  <a:srgbClr val="000099"/>
                </a:solidFill>
                <a:cs typeface="B Yagut" pitchFamily="2" charset="-78"/>
              </a:rPr>
              <a:t>پرتوهاي ماوراي بنفش و مادون قرمز </a:t>
            </a:r>
            <a:r>
              <a:rPr lang="en-US" dirty="0">
                <a:cs typeface="B Yagut" pitchFamily="2" charset="-78"/>
              </a:rPr>
              <a:t>: </a:t>
            </a:r>
            <a:r>
              <a:rPr lang="ar-SA" dirty="0">
                <a:cs typeface="B Yagut" pitchFamily="2" charset="-78"/>
              </a:rPr>
              <a:t>درصورت مواجهه شاغل و وجود منابع تولید این پرتوها ازقبیل کوره، نور مستقیم خورشید، جوشکاري و</a:t>
            </a:r>
            <a:r>
              <a:rPr lang="en-US" dirty="0">
                <a:cs typeface="B Yagut" pitchFamily="2" charset="-78"/>
              </a:rPr>
              <a:t>... </a:t>
            </a:r>
            <a:r>
              <a:rPr lang="ar-SA" dirty="0">
                <a:cs typeface="B Yagut" pitchFamily="2" charset="-78"/>
              </a:rPr>
              <a:t>، خطرات مواجهه با آنها و سیستمهاي کنترلی مرتبط و در نهایت استفاده از عینکهاي حفاظتی با تیرگی متناسب مشخص و توصیه میشوند</a:t>
            </a:r>
            <a:r>
              <a:rPr lang="en-US" dirty="0">
                <a:cs typeface="B Yagut" pitchFamily="2" charset="-78"/>
              </a:rPr>
              <a:t>.</a:t>
            </a:r>
          </a:p>
          <a:p>
            <a:r>
              <a:rPr lang="ar-SA" dirty="0">
                <a:cs typeface="B Yagut" pitchFamily="2" charset="-78"/>
              </a:rPr>
              <a:t>درصورت وجود منابع تولید پرتوهایی غیراز پرتوهاي غیریونساز </a:t>
            </a:r>
            <a:r>
              <a:rPr lang="ar-SA" dirty="0" smtClean="0">
                <a:cs typeface="B Yagut" pitchFamily="2" charset="-78"/>
              </a:rPr>
              <a:t>فوق</a:t>
            </a:r>
            <a:r>
              <a:rPr lang="en-US" dirty="0" smtClean="0">
                <a:cs typeface="B Yagut" pitchFamily="2" charset="-78"/>
              </a:rPr>
              <a:t> </a:t>
            </a:r>
            <a:r>
              <a:rPr lang="ar-SA" dirty="0" smtClean="0">
                <a:cs typeface="B Yagut" pitchFamily="2" charset="-78"/>
              </a:rPr>
              <a:t>الذکر </a:t>
            </a:r>
            <a:r>
              <a:rPr lang="ar-SA" dirty="0">
                <a:cs typeface="B Yagut" pitchFamily="2" charset="-78"/>
              </a:rPr>
              <a:t>، مثل امواج مایکروویو، لیزر و </a:t>
            </a:r>
            <a:r>
              <a:rPr lang="en-US" dirty="0">
                <a:cs typeface="B Yagut" pitchFamily="2" charset="-78"/>
              </a:rPr>
              <a:t>... </a:t>
            </a:r>
            <a:r>
              <a:rPr lang="ar-SA" dirty="0">
                <a:cs typeface="B Yagut" pitchFamily="2" charset="-78"/>
              </a:rPr>
              <a:t>، خطرات و راههاي کنترلی هرکدام مشخص </a:t>
            </a:r>
            <a:r>
              <a:rPr lang="ar-SA" dirty="0" smtClean="0">
                <a:cs typeface="B Yagut" pitchFamily="2" charset="-78"/>
              </a:rPr>
              <a:t>می</a:t>
            </a:r>
            <a:r>
              <a:rPr lang="en-US" dirty="0" smtClean="0">
                <a:cs typeface="B Yagut" pitchFamily="2" charset="-78"/>
              </a:rPr>
              <a:t> </a:t>
            </a:r>
            <a:r>
              <a:rPr lang="ar-SA" dirty="0" smtClean="0">
                <a:cs typeface="B Yagut" pitchFamily="2" charset="-78"/>
              </a:rPr>
              <a:t>شود </a:t>
            </a:r>
            <a:r>
              <a:rPr lang="en-US" dirty="0">
                <a:cs typeface="B Yagut" pitchFamily="2" charset="-78"/>
              </a:rPr>
              <a:t>.</a:t>
            </a:r>
          </a:p>
          <a:p>
            <a:endParaRPr lang="fa-IR" dirty="0">
              <a:cs typeface="B Yagut"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01080" cy="1143000"/>
          </a:xfrm>
        </p:spPr>
        <p:txBody>
          <a:bodyPr>
            <a:normAutofit/>
          </a:bodyPr>
          <a:lstStyle/>
          <a:p>
            <a:r>
              <a:rPr lang="ar-SA" sz="3200" b="1" dirty="0" smtClean="0"/>
              <a:t>عوامل </a:t>
            </a:r>
            <a:r>
              <a:rPr lang="ar-SA" sz="3200" b="1" dirty="0" smtClean="0">
                <a:solidFill>
                  <a:srgbClr val="FF0000"/>
                </a:solidFill>
              </a:rPr>
              <a:t>فیزیکی</a:t>
            </a:r>
            <a:r>
              <a:rPr lang="ar-SA" sz="3200" b="1" dirty="0" smtClean="0"/>
              <a:t> زیان آور در محیط کار </a:t>
            </a:r>
            <a:r>
              <a:rPr lang="fa-IR" sz="3200" b="1" dirty="0" smtClean="0"/>
              <a:t>: </a:t>
            </a:r>
            <a:r>
              <a:rPr lang="ar-SA" sz="3200" b="1" dirty="0" smtClean="0">
                <a:solidFill>
                  <a:srgbClr val="CC3300"/>
                </a:solidFill>
              </a:rPr>
              <a:t>روشنایی</a:t>
            </a:r>
            <a:r>
              <a:rPr lang="fa-IR" sz="3200" b="1" dirty="0" smtClean="0">
                <a:solidFill>
                  <a:srgbClr val="CC3300"/>
                </a:solidFill>
              </a:rPr>
              <a:t> نامناسب</a:t>
            </a:r>
            <a:endParaRPr lang="fa-IR" sz="3200" b="1" dirty="0">
              <a:solidFill>
                <a:srgbClr val="CC3300"/>
              </a:solidFill>
            </a:endParaRPr>
          </a:p>
        </p:txBody>
      </p:sp>
      <p:sp>
        <p:nvSpPr>
          <p:cNvPr id="3" name="Content Placeholder 2"/>
          <p:cNvSpPr>
            <a:spLocks noGrp="1"/>
          </p:cNvSpPr>
          <p:nvPr>
            <p:ph idx="1"/>
          </p:nvPr>
        </p:nvSpPr>
        <p:spPr/>
        <p:txBody>
          <a:bodyPr/>
          <a:lstStyle/>
          <a:p>
            <a:pPr algn="just"/>
            <a:r>
              <a:rPr lang="ar-SA" dirty="0"/>
              <a:t>میزان روشنایی باید متناسب با میزان دقت مورد نیاز باشد</a:t>
            </a:r>
            <a:r>
              <a:rPr lang="en-US" dirty="0"/>
              <a:t>. </a:t>
            </a:r>
            <a:r>
              <a:rPr lang="ar-SA" dirty="0"/>
              <a:t>گاهی </a:t>
            </a:r>
            <a:r>
              <a:rPr lang="ar-SA" dirty="0" smtClean="0"/>
              <a:t>روشنایی</a:t>
            </a:r>
            <a:r>
              <a:rPr lang="en-US" dirty="0" smtClean="0"/>
              <a:t> </a:t>
            </a:r>
            <a:r>
              <a:rPr lang="ar-SA" dirty="0" smtClean="0"/>
              <a:t>روي میز کار از نوع موضعی و یا </a:t>
            </a:r>
            <a:r>
              <a:rPr lang="fa-IR" dirty="0" smtClean="0"/>
              <a:t>2-3</a:t>
            </a:r>
            <a:r>
              <a:rPr lang="en-US" dirty="0" smtClean="0"/>
              <a:t> </a:t>
            </a:r>
            <a:r>
              <a:rPr lang="ar-SA" dirty="0"/>
              <a:t>برابر روشنایی عمومی محیط انتخاب </a:t>
            </a:r>
            <a:r>
              <a:rPr lang="ar-SA" dirty="0" smtClean="0"/>
              <a:t>می</a:t>
            </a:r>
            <a:r>
              <a:rPr lang="fa-IR" dirty="0" smtClean="0"/>
              <a:t> </a:t>
            </a:r>
            <a:r>
              <a:rPr lang="ar-SA" dirty="0" smtClean="0"/>
              <a:t>شود</a:t>
            </a:r>
            <a:r>
              <a:rPr lang="en-US" dirty="0" smtClean="0"/>
              <a:t>.</a:t>
            </a:r>
            <a:r>
              <a:rPr lang="ar-SA" dirty="0" smtClean="0"/>
              <a:t> </a:t>
            </a:r>
            <a:endParaRPr lang="en-US" dirty="0" smtClean="0"/>
          </a:p>
          <a:p>
            <a:pPr algn="just"/>
            <a:r>
              <a:rPr lang="ar-SA" dirty="0" smtClean="0"/>
              <a:t>روشنایی</a:t>
            </a:r>
            <a:r>
              <a:rPr lang="en-US" dirty="0" smtClean="0"/>
              <a:t> </a:t>
            </a:r>
            <a:r>
              <a:rPr lang="ar-SA" dirty="0" smtClean="0"/>
              <a:t>نامناسب </a:t>
            </a:r>
            <a:r>
              <a:rPr lang="ar-SA" dirty="0"/>
              <a:t>، اعم از کمبود روشنایی طبیعی و مصنوعی یا زاویه تابش نور و درخشندگی منجر به خستگی چشم، باتوجه به ضوابط و شرایط مذکور، ارزیابی </a:t>
            </a:r>
            <a:r>
              <a:rPr lang="ar-SA" dirty="0" smtClean="0"/>
              <a:t>می</a:t>
            </a:r>
            <a:r>
              <a:rPr lang="fa-IR" dirty="0" smtClean="0"/>
              <a:t> </a:t>
            </a:r>
            <a:r>
              <a:rPr lang="ar-SA" dirty="0" smtClean="0"/>
              <a:t>شود </a:t>
            </a:r>
            <a:r>
              <a:rPr lang="ar-SA" dirty="0"/>
              <a:t>و راههاي کنترلی مناسب پیشنهاد </a:t>
            </a:r>
            <a:r>
              <a:rPr lang="ar-SA" dirty="0" smtClean="0"/>
              <a:t>می</a:t>
            </a:r>
            <a:r>
              <a:rPr lang="fa-IR" dirty="0" smtClean="0"/>
              <a:t> </a:t>
            </a:r>
            <a:r>
              <a:rPr lang="ar-SA" dirty="0" smtClean="0"/>
              <a:t>گردد</a:t>
            </a:r>
            <a:r>
              <a:rPr lang="en-US" dirty="0"/>
              <a:t>.</a:t>
            </a:r>
          </a:p>
          <a:p>
            <a:endParaRPr lang="fa-I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3600" b="1" dirty="0" smtClean="0"/>
              <a:t>عوامل </a:t>
            </a:r>
            <a:r>
              <a:rPr lang="fa-IR" sz="3600" b="1" dirty="0" smtClean="0">
                <a:solidFill>
                  <a:srgbClr val="FF0000"/>
                </a:solidFill>
              </a:rPr>
              <a:t>شيميايي </a:t>
            </a:r>
            <a:r>
              <a:rPr lang="ar-SA" sz="3600" b="1" dirty="0" smtClean="0"/>
              <a:t>زیان آور در محیط کار </a:t>
            </a:r>
            <a:r>
              <a:rPr lang="fa-IR" sz="3600" b="1" dirty="0" smtClean="0"/>
              <a:t>:</a:t>
            </a:r>
            <a:endParaRPr lang="fa-IR" sz="3600" dirty="0"/>
          </a:p>
        </p:txBody>
      </p:sp>
      <p:sp>
        <p:nvSpPr>
          <p:cNvPr id="3" name="Content Placeholder 2"/>
          <p:cNvSpPr>
            <a:spLocks noGrp="1"/>
          </p:cNvSpPr>
          <p:nvPr>
            <p:ph idx="1"/>
          </p:nvPr>
        </p:nvSpPr>
        <p:spPr/>
        <p:txBody>
          <a:bodyPr>
            <a:normAutofit fontScale="92500"/>
          </a:bodyPr>
          <a:lstStyle/>
          <a:p>
            <a:pPr algn="just"/>
            <a:r>
              <a:rPr lang="ar-SA" dirty="0">
                <a:cs typeface="B Yagut" pitchFamily="2" charset="-78"/>
              </a:rPr>
              <a:t>مواد شیمیایی که به هر صورت وارد بدن شوند باعث بروز </a:t>
            </a:r>
            <a:r>
              <a:rPr lang="ar-SA" dirty="0" smtClean="0">
                <a:cs typeface="B Yagut" pitchFamily="2" charset="-78"/>
              </a:rPr>
              <a:t>عوارض</a:t>
            </a:r>
            <a:r>
              <a:rPr lang="fa-IR" dirty="0" smtClean="0">
                <a:cs typeface="B Yagut" pitchFamily="2" charset="-78"/>
              </a:rPr>
              <a:t> </a:t>
            </a:r>
            <a:r>
              <a:rPr lang="ar-SA" dirty="0" smtClean="0">
                <a:cs typeface="B Yagut" pitchFamily="2" charset="-78"/>
              </a:rPr>
              <a:t>مختلف </a:t>
            </a:r>
            <a:r>
              <a:rPr lang="ar-SA" dirty="0">
                <a:cs typeface="B Yagut" pitchFamily="2" charset="-78"/>
              </a:rPr>
              <a:t>خواهند </a:t>
            </a:r>
            <a:r>
              <a:rPr lang="ar-SA" dirty="0" smtClean="0">
                <a:cs typeface="B Yagut" pitchFamily="2" charset="-78"/>
              </a:rPr>
              <a:t>شد</a:t>
            </a:r>
            <a:r>
              <a:rPr lang="en-US" dirty="0" smtClean="0">
                <a:cs typeface="B Yagut" pitchFamily="2" charset="-78"/>
              </a:rPr>
              <a:t>.</a:t>
            </a:r>
            <a:r>
              <a:rPr lang="ar-SA" dirty="0" smtClean="0">
                <a:cs typeface="B Yagut" pitchFamily="2" charset="-78"/>
              </a:rPr>
              <a:t>میزان </a:t>
            </a:r>
            <a:r>
              <a:rPr lang="ar-SA" dirty="0">
                <a:cs typeface="B Yagut" pitchFamily="2" charset="-78"/>
              </a:rPr>
              <a:t>تحمل بدن انسان براي عناصر و ترکیبات مختلف تفاوت دارد و براي هر ماده شیمیایی </a:t>
            </a:r>
            <a:r>
              <a:rPr lang="ar-SA" dirty="0">
                <a:solidFill>
                  <a:srgbClr val="7030A0"/>
                </a:solidFill>
                <a:cs typeface="B Yagut" pitchFamily="2" charset="-78"/>
              </a:rPr>
              <a:t>حدود مجاز تماس شغلی </a:t>
            </a:r>
            <a:r>
              <a:rPr lang="ar-SA" dirty="0">
                <a:cs typeface="B Yagut" pitchFamily="2" charset="-78"/>
              </a:rPr>
              <a:t>تعریف </a:t>
            </a:r>
            <a:r>
              <a:rPr lang="ar-SA" dirty="0" smtClean="0">
                <a:cs typeface="B Yagut" pitchFamily="2" charset="-78"/>
              </a:rPr>
              <a:t>می</a:t>
            </a:r>
            <a:r>
              <a:rPr lang="fa-IR" dirty="0" smtClean="0">
                <a:cs typeface="B Yagut" pitchFamily="2" charset="-78"/>
              </a:rPr>
              <a:t> </a:t>
            </a:r>
            <a:r>
              <a:rPr lang="ar-SA" dirty="0" smtClean="0">
                <a:cs typeface="B Yagut" pitchFamily="2" charset="-78"/>
              </a:rPr>
              <a:t>شود </a:t>
            </a:r>
            <a:r>
              <a:rPr lang="ar-SA" dirty="0">
                <a:cs typeface="B Yagut" pitchFamily="2" charset="-78"/>
              </a:rPr>
              <a:t>که در اثر تماس مداوم در مدت اشتغال فرد باعث بروز بیماري نشود</a:t>
            </a:r>
            <a:r>
              <a:rPr lang="en-US" dirty="0">
                <a:cs typeface="B Yagut" pitchFamily="2" charset="-78"/>
              </a:rPr>
              <a:t>. </a:t>
            </a:r>
            <a:r>
              <a:rPr lang="ar-SA" dirty="0">
                <a:cs typeface="B Yagut" pitchFamily="2" charset="-78"/>
              </a:rPr>
              <a:t>راه هاي ورود موارد شیمیایی به بدن از طریق </a:t>
            </a:r>
            <a:r>
              <a:rPr lang="ar-SA" dirty="0" smtClean="0">
                <a:solidFill>
                  <a:srgbClr val="7030A0"/>
                </a:solidFill>
                <a:cs typeface="B Yagut" pitchFamily="2" charset="-78"/>
              </a:rPr>
              <a:t>پوست</a:t>
            </a:r>
            <a:r>
              <a:rPr lang="fa-IR" dirty="0">
                <a:solidFill>
                  <a:srgbClr val="7030A0"/>
                </a:solidFill>
                <a:cs typeface="B Yagut" pitchFamily="2" charset="-78"/>
              </a:rPr>
              <a:t> </a:t>
            </a:r>
            <a:r>
              <a:rPr lang="ar-SA" dirty="0" smtClean="0">
                <a:cs typeface="B Yagut" pitchFamily="2" charset="-78"/>
              </a:rPr>
              <a:t>، </a:t>
            </a:r>
            <a:r>
              <a:rPr lang="ar-SA" dirty="0">
                <a:solidFill>
                  <a:srgbClr val="7030A0"/>
                </a:solidFill>
                <a:cs typeface="B Yagut" pitchFamily="2" charset="-78"/>
              </a:rPr>
              <a:t>تنفس</a:t>
            </a:r>
            <a:r>
              <a:rPr lang="ar-SA" dirty="0">
                <a:cs typeface="B Yagut" pitchFamily="2" charset="-78"/>
              </a:rPr>
              <a:t>، </a:t>
            </a:r>
            <a:r>
              <a:rPr lang="ar-SA" dirty="0">
                <a:solidFill>
                  <a:srgbClr val="7030A0"/>
                </a:solidFill>
                <a:cs typeface="B Yagut" pitchFamily="2" charset="-78"/>
              </a:rPr>
              <a:t>دستگاه گوارش</a:t>
            </a:r>
            <a:r>
              <a:rPr lang="ar-SA" dirty="0">
                <a:cs typeface="B Yagut" pitchFamily="2" charset="-78"/>
              </a:rPr>
              <a:t>، </a:t>
            </a:r>
            <a:r>
              <a:rPr lang="ar-SA" dirty="0">
                <a:solidFill>
                  <a:srgbClr val="7030A0"/>
                </a:solidFill>
                <a:cs typeface="B Yagut" pitchFamily="2" charset="-78"/>
              </a:rPr>
              <a:t>مخاط </a:t>
            </a:r>
            <a:r>
              <a:rPr lang="ar-SA" dirty="0" smtClean="0">
                <a:solidFill>
                  <a:srgbClr val="7030A0"/>
                </a:solidFill>
                <a:cs typeface="B Yagut" pitchFamily="2" charset="-78"/>
              </a:rPr>
              <a:t>چشم</a:t>
            </a:r>
            <a:r>
              <a:rPr lang="fa-IR" dirty="0" smtClean="0">
                <a:solidFill>
                  <a:srgbClr val="7030A0"/>
                </a:solidFill>
                <a:cs typeface="B Yagut" pitchFamily="2" charset="-78"/>
              </a:rPr>
              <a:t> </a:t>
            </a:r>
            <a:r>
              <a:rPr lang="ar-SA" dirty="0" smtClean="0">
                <a:cs typeface="B Yagut" pitchFamily="2" charset="-78"/>
              </a:rPr>
              <a:t>و </a:t>
            </a:r>
            <a:r>
              <a:rPr lang="en-US" dirty="0">
                <a:cs typeface="B Yagut" pitchFamily="2" charset="-78"/>
              </a:rPr>
              <a:t>... </a:t>
            </a:r>
            <a:r>
              <a:rPr lang="ar-SA" dirty="0" smtClean="0">
                <a:cs typeface="B Yagut" pitchFamily="2" charset="-78"/>
              </a:rPr>
              <a:t>می</a:t>
            </a:r>
            <a:r>
              <a:rPr lang="fa-IR" dirty="0" smtClean="0">
                <a:cs typeface="B Yagut" pitchFamily="2" charset="-78"/>
              </a:rPr>
              <a:t> </a:t>
            </a:r>
            <a:r>
              <a:rPr lang="ar-SA" dirty="0" smtClean="0">
                <a:cs typeface="B Yagut" pitchFamily="2" charset="-78"/>
              </a:rPr>
              <a:t>باشد</a:t>
            </a:r>
            <a:r>
              <a:rPr lang="en-US" dirty="0" smtClean="0">
                <a:cs typeface="B Yagut" pitchFamily="2" charset="-78"/>
              </a:rPr>
              <a:t>.</a:t>
            </a:r>
            <a:endParaRPr lang="fa-IR" dirty="0" smtClean="0">
              <a:cs typeface="B Yagut" pitchFamily="2" charset="-78"/>
            </a:endParaRPr>
          </a:p>
          <a:p>
            <a:pPr algn="just"/>
            <a:r>
              <a:rPr lang="ar-SA" dirty="0" smtClean="0">
                <a:cs typeface="B Yagut" pitchFamily="2" charset="-78"/>
              </a:rPr>
              <a:t>مهمترین </a:t>
            </a:r>
            <a:r>
              <a:rPr lang="ar-SA" dirty="0">
                <a:cs typeface="B Yagut" pitchFamily="2" charset="-78"/>
              </a:rPr>
              <a:t>راه ورود مواد شیمیایی به بدن از </a:t>
            </a:r>
            <a:r>
              <a:rPr lang="ar-SA" dirty="0">
                <a:solidFill>
                  <a:srgbClr val="7030A0"/>
                </a:solidFill>
                <a:cs typeface="B Yagut" pitchFamily="2" charset="-78"/>
              </a:rPr>
              <a:t>راه </a:t>
            </a:r>
            <a:r>
              <a:rPr lang="ar-SA" dirty="0" smtClean="0">
                <a:solidFill>
                  <a:srgbClr val="7030A0"/>
                </a:solidFill>
                <a:cs typeface="B Yagut" pitchFamily="2" charset="-78"/>
              </a:rPr>
              <a:t>تنفس</a:t>
            </a:r>
            <a:r>
              <a:rPr lang="en-US" dirty="0" smtClean="0">
                <a:cs typeface="B Yagut" pitchFamily="2" charset="-78"/>
              </a:rPr>
              <a:t> </a:t>
            </a:r>
            <a:r>
              <a:rPr lang="ar-SA" dirty="0" smtClean="0">
                <a:cs typeface="B Yagut" pitchFamily="2" charset="-78"/>
              </a:rPr>
              <a:t>است</a:t>
            </a:r>
            <a:r>
              <a:rPr lang="en-US" dirty="0">
                <a:cs typeface="B Yagut" pitchFamily="2" charset="-78"/>
              </a:rPr>
              <a:t>.</a:t>
            </a:r>
          </a:p>
          <a:p>
            <a:pPr algn="just"/>
            <a:endParaRPr lang="fa-IR" dirty="0">
              <a:cs typeface="B Yagut"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2800" b="1" dirty="0" smtClean="0"/>
              <a:t>عوامل </a:t>
            </a:r>
            <a:r>
              <a:rPr lang="fa-IR" sz="2800" b="1" dirty="0" smtClean="0">
                <a:solidFill>
                  <a:srgbClr val="FF0000"/>
                </a:solidFill>
              </a:rPr>
              <a:t>شيميايي </a:t>
            </a:r>
            <a:r>
              <a:rPr lang="ar-SA" sz="2800" b="1" dirty="0" smtClean="0"/>
              <a:t>زیان آور در محیط کار </a:t>
            </a:r>
            <a:r>
              <a:rPr lang="fa-IR" sz="2800" b="1" dirty="0" smtClean="0"/>
              <a:t>:</a:t>
            </a:r>
            <a:br>
              <a:rPr lang="fa-IR" sz="2800" b="1" dirty="0" smtClean="0"/>
            </a:br>
            <a:r>
              <a:rPr lang="ar-SA" sz="2800" b="1" dirty="0">
                <a:solidFill>
                  <a:srgbClr val="CC3300"/>
                </a:solidFill>
              </a:rPr>
              <a:t>تقسیم بندي </a:t>
            </a:r>
            <a:r>
              <a:rPr lang="ar-SA" sz="2800" b="1" dirty="0" smtClean="0">
                <a:solidFill>
                  <a:srgbClr val="CC3300"/>
                </a:solidFill>
              </a:rPr>
              <a:t>آلاینده</a:t>
            </a:r>
            <a:r>
              <a:rPr lang="fa-IR" sz="2800" b="1" dirty="0" smtClean="0">
                <a:solidFill>
                  <a:srgbClr val="CC3300"/>
                </a:solidFill>
              </a:rPr>
              <a:t> </a:t>
            </a:r>
            <a:r>
              <a:rPr lang="ar-SA" sz="2800" b="1" dirty="0" smtClean="0">
                <a:solidFill>
                  <a:srgbClr val="CC3300"/>
                </a:solidFill>
              </a:rPr>
              <a:t>هاي شیمیایی</a:t>
            </a:r>
            <a:endParaRPr lang="fa-IR" sz="2800" dirty="0">
              <a:solidFill>
                <a:srgbClr val="CC3300"/>
              </a:solidFill>
            </a:endParaRPr>
          </a:p>
        </p:txBody>
      </p:sp>
      <p:sp>
        <p:nvSpPr>
          <p:cNvPr id="3" name="Content Placeholder 2"/>
          <p:cNvSpPr>
            <a:spLocks noGrp="1"/>
          </p:cNvSpPr>
          <p:nvPr>
            <p:ph idx="1"/>
          </p:nvPr>
        </p:nvSpPr>
        <p:spPr>
          <a:xfrm>
            <a:off x="214282" y="1428736"/>
            <a:ext cx="8929718" cy="5286412"/>
          </a:xfrm>
        </p:spPr>
        <p:txBody>
          <a:bodyPr>
            <a:normAutofit fontScale="70000" lnSpcReduction="20000"/>
          </a:bodyPr>
          <a:lstStyle/>
          <a:p>
            <a:pPr algn="just"/>
            <a:r>
              <a:rPr lang="ar-SA" dirty="0">
                <a:solidFill>
                  <a:srgbClr val="000099"/>
                </a:solidFill>
              </a:rPr>
              <a:t>مواد التهاب آور و محرك </a:t>
            </a:r>
            <a:r>
              <a:rPr lang="en-US" dirty="0"/>
              <a:t>: </a:t>
            </a:r>
            <a:r>
              <a:rPr lang="ar-SA" dirty="0"/>
              <a:t>محلول در آب بوده و به سرعت جذب مخاط چشم و بینی و گلو شده و سوزاننده و تاول آور بوده و سطوح مخاط مرطوب را متورم میکنند مثل آمونیاك، اسید ها و بازها </a:t>
            </a:r>
            <a:r>
              <a:rPr lang="en-US" dirty="0"/>
              <a:t>. </a:t>
            </a:r>
            <a:r>
              <a:rPr lang="ar-SA" dirty="0"/>
              <a:t>این مواد بخاطر التهاب ایجاد شده به راحتی قابل احساس و تشخیصمی باشند و فرد به سرعت از محل دور شده و اقدام به درمان مینماید</a:t>
            </a:r>
            <a:r>
              <a:rPr lang="en-US" dirty="0" smtClean="0"/>
              <a:t>.</a:t>
            </a:r>
            <a:endParaRPr lang="fa-IR" dirty="0" smtClean="0"/>
          </a:p>
          <a:p>
            <a:pPr algn="just"/>
            <a:endParaRPr lang="en-US" sz="900" dirty="0"/>
          </a:p>
          <a:p>
            <a:pPr algn="just"/>
            <a:r>
              <a:rPr lang="ar-SA" dirty="0">
                <a:solidFill>
                  <a:srgbClr val="000099"/>
                </a:solidFill>
              </a:rPr>
              <a:t>مواد خفقان آور</a:t>
            </a:r>
            <a:r>
              <a:rPr lang="en-US" dirty="0"/>
              <a:t>: </a:t>
            </a:r>
            <a:r>
              <a:rPr lang="ar-SA" dirty="0"/>
              <a:t>این مواد محلول در آب نیستند و در ابتدا هیچ علامت سوزش یا التهابی مشاهده نمیشود و لذا در مراحل ابتدایی تماس قابل </a:t>
            </a:r>
            <a:r>
              <a:rPr lang="ar-SA" dirty="0" smtClean="0"/>
              <a:t>تشخیص</a:t>
            </a:r>
            <a:r>
              <a:rPr lang="fa-IR" dirty="0" smtClean="0"/>
              <a:t> </a:t>
            </a:r>
            <a:r>
              <a:rPr lang="ar-SA" dirty="0" smtClean="0"/>
              <a:t>نیستند </a:t>
            </a:r>
            <a:r>
              <a:rPr lang="ar-SA" dirty="0"/>
              <a:t>و پس از نفوذ در اعماق ریه و جذب در خون و بافت ها، به علت اختلافی که در اکسیداسیون نسوج پیش میآورند علایم خود را ظاهر میسازند</a:t>
            </a:r>
            <a:r>
              <a:rPr lang="en-US" dirty="0"/>
              <a:t>. </a:t>
            </a:r>
            <a:r>
              <a:rPr lang="ar-SA" dirty="0"/>
              <a:t>از اینرو تماس با این مواد میتواند بسیار خطرناك و کشنده باشد و شامل انواع زیر است</a:t>
            </a:r>
            <a:r>
              <a:rPr lang="en-US" dirty="0"/>
              <a:t>:</a:t>
            </a:r>
          </a:p>
          <a:p>
            <a:pPr algn="just"/>
            <a:r>
              <a:rPr lang="ar-SA" dirty="0">
                <a:solidFill>
                  <a:srgbClr val="7030A0"/>
                </a:solidFill>
              </a:rPr>
              <a:t>مواد خفقان آور ساده </a:t>
            </a:r>
            <a:r>
              <a:rPr lang="ar-SA" dirty="0"/>
              <a:t>که موجب کاهش اکسیژن به طور جدي در هواي تنفسی و موجب خفگی میشوند مانند اتان </a:t>
            </a:r>
            <a:endParaRPr lang="en-US" dirty="0" smtClean="0"/>
          </a:p>
          <a:p>
            <a:pPr algn="just"/>
            <a:r>
              <a:rPr lang="ar-SA" dirty="0" smtClean="0">
                <a:solidFill>
                  <a:srgbClr val="7030A0"/>
                </a:solidFill>
              </a:rPr>
              <a:t>مواد </a:t>
            </a:r>
            <a:r>
              <a:rPr lang="ar-SA" dirty="0">
                <a:solidFill>
                  <a:srgbClr val="7030A0"/>
                </a:solidFill>
              </a:rPr>
              <a:t>خفقان آور شیمیایی </a:t>
            </a:r>
            <a:r>
              <a:rPr lang="ar-SA" dirty="0"/>
              <a:t>که به طریق شیمیایی یکی از مراحل انتقال اکسیژن به بافتها را از </a:t>
            </a:r>
            <a:r>
              <a:rPr lang="ar-SA" dirty="0" smtClean="0"/>
              <a:t>کارمی</a:t>
            </a:r>
            <a:r>
              <a:rPr lang="fa-IR" dirty="0" smtClean="0"/>
              <a:t> </a:t>
            </a:r>
            <a:r>
              <a:rPr lang="ar-SA" dirty="0" smtClean="0"/>
              <a:t>اندازد</a:t>
            </a:r>
            <a:r>
              <a:rPr lang="fa-IR" dirty="0" smtClean="0"/>
              <a:t> </a:t>
            </a:r>
            <a:r>
              <a:rPr lang="ar-SA" dirty="0" smtClean="0"/>
              <a:t>مانند</a:t>
            </a:r>
            <a:r>
              <a:rPr lang="en-US" dirty="0" smtClean="0"/>
              <a:t>co </a:t>
            </a:r>
            <a:r>
              <a:rPr lang="fa-IR" dirty="0" smtClean="0"/>
              <a:t> </a:t>
            </a:r>
            <a:r>
              <a:rPr lang="ar-SA" dirty="0" smtClean="0"/>
              <a:t>که </a:t>
            </a:r>
            <a:r>
              <a:rPr lang="ar-SA" dirty="0"/>
              <a:t>در اثر ایجاد ترکیب پایدار با هموگلوبین از ترکیب آن با اکسیژن جلوگیري </a:t>
            </a:r>
            <a:r>
              <a:rPr lang="ar-SA" dirty="0" smtClean="0"/>
              <a:t>میکند </a:t>
            </a:r>
            <a:r>
              <a:rPr lang="ar-SA" dirty="0"/>
              <a:t>و باعث خفگی می شود</a:t>
            </a:r>
            <a:r>
              <a:rPr lang="en-US" dirty="0" smtClean="0"/>
              <a:t>.</a:t>
            </a:r>
            <a:endParaRPr lang="fa-IR" dirty="0" smtClean="0"/>
          </a:p>
          <a:p>
            <a:pPr algn="just"/>
            <a:endParaRPr lang="en-US" sz="900" dirty="0"/>
          </a:p>
          <a:p>
            <a:r>
              <a:rPr lang="ar-SA" dirty="0">
                <a:solidFill>
                  <a:srgbClr val="000099"/>
                </a:solidFill>
              </a:rPr>
              <a:t>مواد بیهوشی </a:t>
            </a:r>
            <a:r>
              <a:rPr lang="ar-SA" dirty="0" smtClean="0">
                <a:solidFill>
                  <a:srgbClr val="000099"/>
                </a:solidFill>
              </a:rPr>
              <a:t>آور و مخدر</a:t>
            </a:r>
            <a:r>
              <a:rPr lang="en-US" dirty="0" smtClean="0"/>
              <a:t>:</a:t>
            </a:r>
            <a:r>
              <a:rPr lang="ar-SA" dirty="0" smtClean="0"/>
              <a:t>اثر </a:t>
            </a:r>
            <a:r>
              <a:rPr lang="ar-SA" dirty="0"/>
              <a:t>رخوت آور روي سلسله اعصاب مرکزي </a:t>
            </a:r>
            <a:r>
              <a:rPr lang="ar-SA" dirty="0" smtClean="0"/>
              <a:t>مانند</a:t>
            </a:r>
            <a:r>
              <a:rPr lang="en-US" dirty="0" smtClean="0"/>
              <a:t> </a:t>
            </a:r>
            <a:r>
              <a:rPr lang="ar-SA" dirty="0" smtClean="0"/>
              <a:t>هیدروکربورهاي استیلنی</a:t>
            </a:r>
            <a:r>
              <a:rPr lang="en-US" dirty="0" smtClean="0"/>
              <a:t> </a:t>
            </a:r>
            <a:r>
              <a:rPr lang="ar-SA" dirty="0" smtClean="0"/>
              <a:t>، استرها</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normAutofit/>
          </a:bodyPr>
          <a:lstStyle/>
          <a:p>
            <a:r>
              <a:rPr lang="ar-SA" sz="3200" b="1" dirty="0" smtClean="0"/>
              <a:t>عوامل </a:t>
            </a:r>
            <a:r>
              <a:rPr lang="fa-IR" sz="3200" b="1" dirty="0" smtClean="0">
                <a:solidFill>
                  <a:srgbClr val="FF0000"/>
                </a:solidFill>
              </a:rPr>
              <a:t>شيميايي </a:t>
            </a:r>
            <a:r>
              <a:rPr lang="ar-SA" sz="3200" b="1" dirty="0" smtClean="0"/>
              <a:t>زیان آور در محیط کار </a:t>
            </a:r>
            <a:r>
              <a:rPr lang="fa-IR" sz="3200" b="1" dirty="0"/>
              <a:t>:</a:t>
            </a:r>
            <a:r>
              <a:rPr lang="fa-IR" sz="3200" b="1" dirty="0" smtClean="0">
                <a:solidFill>
                  <a:srgbClr val="CC3300"/>
                </a:solidFill>
              </a:rPr>
              <a:t>گردوغبار</a:t>
            </a:r>
            <a:endParaRPr lang="fa-IR" sz="3200" dirty="0"/>
          </a:p>
        </p:txBody>
      </p:sp>
      <p:sp>
        <p:nvSpPr>
          <p:cNvPr id="3" name="Content Placeholder 2"/>
          <p:cNvSpPr>
            <a:spLocks noGrp="1"/>
          </p:cNvSpPr>
          <p:nvPr>
            <p:ph idx="1"/>
          </p:nvPr>
        </p:nvSpPr>
        <p:spPr>
          <a:xfrm>
            <a:off x="0" y="1285860"/>
            <a:ext cx="9144000" cy="5572140"/>
          </a:xfrm>
        </p:spPr>
        <p:txBody>
          <a:bodyPr>
            <a:normAutofit fontScale="70000" lnSpcReduction="20000"/>
          </a:bodyPr>
          <a:lstStyle/>
          <a:p>
            <a:r>
              <a:rPr lang="ar-SA" sz="3400" dirty="0" smtClean="0"/>
              <a:t>گرد</a:t>
            </a:r>
            <a:r>
              <a:rPr lang="fa-IR" sz="3400" dirty="0" smtClean="0"/>
              <a:t>و</a:t>
            </a:r>
            <a:r>
              <a:rPr lang="ar-SA" sz="3400" dirty="0" smtClean="0"/>
              <a:t>غبار </a:t>
            </a:r>
            <a:r>
              <a:rPr lang="ar-SA" sz="3400" dirty="0"/>
              <a:t>یکی </a:t>
            </a:r>
            <a:r>
              <a:rPr lang="ar-SA" sz="3400" dirty="0" smtClean="0"/>
              <a:t>ازعوامل </a:t>
            </a:r>
            <a:r>
              <a:rPr lang="ar-SA" sz="3400" dirty="0"/>
              <a:t>شیمیایی است که وارد محیط تنفسی شده </a:t>
            </a:r>
            <a:r>
              <a:rPr lang="ar-SA" sz="3400" dirty="0" smtClean="0"/>
              <a:t>وبه </a:t>
            </a:r>
            <a:r>
              <a:rPr lang="ar-SA" sz="3400" dirty="0">
                <a:solidFill>
                  <a:srgbClr val="7030A0"/>
                </a:solidFill>
              </a:rPr>
              <a:t>نسبت قطر ذرات </a:t>
            </a:r>
            <a:r>
              <a:rPr lang="ar-SA" sz="3400" dirty="0" smtClean="0"/>
              <a:t>درقسمتی </a:t>
            </a:r>
            <a:r>
              <a:rPr lang="ar-SA" sz="3400" dirty="0"/>
              <a:t>از دستگاه تنفسی رسوب کرده و و در نهایت باعث بیماريهاي تنفسی </a:t>
            </a:r>
            <a:r>
              <a:rPr lang="ar-SA" sz="3400" dirty="0" smtClean="0"/>
              <a:t>می</a:t>
            </a:r>
            <a:r>
              <a:rPr lang="en-US" sz="3400" dirty="0" smtClean="0"/>
              <a:t> </a:t>
            </a:r>
            <a:r>
              <a:rPr lang="ar-SA" sz="3400" dirty="0" smtClean="0"/>
              <a:t>شود</a:t>
            </a:r>
            <a:r>
              <a:rPr lang="en-US" sz="3400" dirty="0"/>
              <a:t>.</a:t>
            </a:r>
          </a:p>
          <a:p>
            <a:pPr algn="just"/>
            <a:r>
              <a:rPr lang="ar-SA" sz="3400" dirty="0" smtClean="0"/>
              <a:t>درصورتی </a:t>
            </a:r>
            <a:r>
              <a:rPr lang="ar-SA" sz="3400" dirty="0"/>
              <a:t>که گرد </a:t>
            </a:r>
            <a:r>
              <a:rPr lang="ar-SA" sz="3400" dirty="0" smtClean="0"/>
              <a:t>وغبار </a:t>
            </a:r>
            <a:r>
              <a:rPr lang="ar-SA" sz="3400" dirty="0"/>
              <a:t>حاوي ذرات کریستالی سیلیس </a:t>
            </a:r>
            <a:r>
              <a:rPr lang="ar-SA" sz="3400" dirty="0" smtClean="0"/>
              <a:t>باشد</a:t>
            </a:r>
            <a:r>
              <a:rPr lang="fa-IR" sz="3400" dirty="0" smtClean="0"/>
              <a:t> </a:t>
            </a:r>
            <a:r>
              <a:rPr lang="ar-SA" sz="3400" dirty="0" smtClean="0"/>
              <a:t>،</a:t>
            </a:r>
            <a:r>
              <a:rPr lang="fa-IR" sz="3400" dirty="0" smtClean="0"/>
              <a:t> </a:t>
            </a:r>
            <a:r>
              <a:rPr lang="ar-SA" sz="3400" dirty="0" smtClean="0"/>
              <a:t>در </a:t>
            </a:r>
            <a:r>
              <a:rPr lang="ar-SA" sz="3400" dirty="0"/>
              <a:t>دراز مدت </a:t>
            </a:r>
            <a:r>
              <a:rPr lang="fa-IR" sz="3400" dirty="0" smtClean="0"/>
              <a:t>منجر به</a:t>
            </a:r>
          </a:p>
          <a:p>
            <a:pPr algn="just">
              <a:buNone/>
            </a:pPr>
            <a:r>
              <a:rPr lang="fa-IR" sz="3400" dirty="0" smtClean="0"/>
              <a:t>    </a:t>
            </a:r>
            <a:r>
              <a:rPr lang="ar-SA" sz="3400" dirty="0" smtClean="0"/>
              <a:t>ایجاد </a:t>
            </a:r>
            <a:r>
              <a:rPr lang="ar-SA" sz="3400" dirty="0"/>
              <a:t>بیماري سیلیکوزیس مینماید</a:t>
            </a:r>
            <a:r>
              <a:rPr lang="en-US" sz="3400" dirty="0" smtClean="0"/>
              <a:t>.</a:t>
            </a:r>
            <a:endParaRPr lang="fa-IR" sz="3400" dirty="0" smtClean="0"/>
          </a:p>
          <a:p>
            <a:pPr algn="just"/>
            <a:endParaRPr lang="fa-IR" sz="1100" dirty="0" smtClean="0"/>
          </a:p>
          <a:p>
            <a:pPr>
              <a:buNone/>
            </a:pPr>
            <a:endParaRPr lang="en-US" sz="900" dirty="0"/>
          </a:p>
          <a:p>
            <a:r>
              <a:rPr lang="ar-SA" b="1" dirty="0">
                <a:solidFill>
                  <a:srgbClr val="000099"/>
                </a:solidFill>
              </a:rPr>
              <a:t>گرد و غبار اولیه </a:t>
            </a:r>
            <a:r>
              <a:rPr lang="en-US" b="1" dirty="0">
                <a:solidFill>
                  <a:srgbClr val="000099"/>
                </a:solidFill>
              </a:rPr>
              <a:t>: </a:t>
            </a:r>
            <a:r>
              <a:rPr lang="ar-SA" dirty="0" smtClean="0"/>
              <a:t>دراثر </a:t>
            </a:r>
            <a:r>
              <a:rPr lang="ar-SA" dirty="0"/>
              <a:t>خردایش مواد، ریزش از داخل دستگاهها، ریزش از روي نوار نقاله </a:t>
            </a:r>
            <a:endParaRPr lang="en-US" dirty="0" smtClean="0"/>
          </a:p>
          <a:p>
            <a:endParaRPr lang="en-US" sz="1100" dirty="0" smtClean="0"/>
          </a:p>
          <a:p>
            <a:r>
              <a:rPr lang="ar-SA" sz="3400" b="1" dirty="0" smtClean="0">
                <a:solidFill>
                  <a:srgbClr val="000099"/>
                </a:solidFill>
              </a:rPr>
              <a:t>گرد </a:t>
            </a:r>
            <a:r>
              <a:rPr lang="ar-SA" sz="3400" b="1" dirty="0">
                <a:solidFill>
                  <a:srgbClr val="000099"/>
                </a:solidFill>
              </a:rPr>
              <a:t>و غبار ثانویه</a:t>
            </a:r>
            <a:r>
              <a:rPr lang="en-US" sz="3400" b="1" dirty="0">
                <a:solidFill>
                  <a:srgbClr val="000099"/>
                </a:solidFill>
              </a:rPr>
              <a:t>: </a:t>
            </a:r>
            <a:r>
              <a:rPr lang="ar-SA" sz="3400" dirty="0"/>
              <a:t>گردش مجدد گرد و غبار در محیط کار در اثر عدم جمع </a:t>
            </a:r>
            <a:r>
              <a:rPr lang="ar-SA" sz="3400" dirty="0" smtClean="0"/>
              <a:t>آوري</a:t>
            </a:r>
            <a:r>
              <a:rPr lang="fa-IR" sz="3400" dirty="0" smtClean="0"/>
              <a:t>    </a:t>
            </a:r>
            <a:r>
              <a:rPr lang="ar-SA" sz="3400" dirty="0" smtClean="0"/>
              <a:t> </a:t>
            </a:r>
            <a:r>
              <a:rPr lang="ar-SA" sz="3400" dirty="0"/>
              <a:t>گرد و غبار از روي زمین،گسترش گرد و غبار از محل تولید به سایر قسمتها، تمیز نکردن دستگاه، خشک بودن محیط، وزش </a:t>
            </a:r>
            <a:r>
              <a:rPr lang="ar-SA" sz="3400" dirty="0" smtClean="0"/>
              <a:t>باد،عبورافراد </a:t>
            </a:r>
            <a:r>
              <a:rPr lang="ar-SA" sz="3400" dirty="0"/>
              <a:t>و ماشین آلات و لیفتراك </a:t>
            </a:r>
            <a:r>
              <a:rPr lang="ar-SA" sz="3400" dirty="0" smtClean="0"/>
              <a:t>و</a:t>
            </a:r>
            <a:r>
              <a:rPr lang="en-US" sz="3400" dirty="0" smtClean="0"/>
              <a:t>...</a:t>
            </a:r>
            <a:endParaRPr lang="fa-IR" sz="3400" dirty="0" smtClean="0"/>
          </a:p>
          <a:p>
            <a:endParaRPr lang="en-US" sz="1100" dirty="0"/>
          </a:p>
          <a:p>
            <a:r>
              <a:rPr lang="ar-SA" sz="3400" b="1" dirty="0">
                <a:solidFill>
                  <a:srgbClr val="000099"/>
                </a:solidFill>
              </a:rPr>
              <a:t>تعیین و استفاده از محل مناسب غذاخوري</a:t>
            </a:r>
            <a:r>
              <a:rPr lang="en-US" sz="3400" b="1" dirty="0">
                <a:solidFill>
                  <a:srgbClr val="000099"/>
                </a:solidFill>
              </a:rPr>
              <a:t>: </a:t>
            </a:r>
            <a:endParaRPr lang="fa-IR" sz="3400" b="1" dirty="0" smtClean="0">
              <a:solidFill>
                <a:srgbClr val="000099"/>
              </a:solidFill>
            </a:endParaRPr>
          </a:p>
          <a:p>
            <a:r>
              <a:rPr lang="ar-SA" sz="3400" dirty="0" smtClean="0"/>
              <a:t>غذا </a:t>
            </a:r>
            <a:r>
              <a:rPr lang="ar-SA" sz="3400" dirty="0"/>
              <a:t>نباید در مکانهایی که در معرض تماس با مواد  شیمیایی و خطرناك ، انواع بخار یا گرد و غبار هستند، قرار گیرد </a:t>
            </a:r>
            <a:r>
              <a:rPr lang="ar-SA" sz="3400" dirty="0" smtClean="0"/>
              <a:t>واز </a:t>
            </a:r>
            <a:r>
              <a:rPr lang="ar-SA" sz="3400" dirty="0"/>
              <a:t>خوردن و آشامیدن در محیطهاي آلوده باید پرهیز شود</a:t>
            </a:r>
            <a:r>
              <a:rPr lang="en-US" sz="3400" dirty="0"/>
              <a:t>. </a:t>
            </a:r>
            <a:r>
              <a:rPr lang="ar-SA" sz="3400" dirty="0"/>
              <a:t>غذا باید در مکانهاي سربسته و </a:t>
            </a:r>
            <a:r>
              <a:rPr lang="ar-SA" sz="3400" dirty="0" smtClean="0"/>
              <a:t>پاك</a:t>
            </a:r>
            <a:r>
              <a:rPr lang="en-US" sz="3400" dirty="0" smtClean="0"/>
              <a:t> </a:t>
            </a:r>
            <a:r>
              <a:rPr lang="ar-SA" sz="3400" dirty="0" smtClean="0"/>
              <a:t>، </a:t>
            </a:r>
            <a:r>
              <a:rPr lang="ar-SA" sz="3400" dirty="0"/>
              <a:t>نگهداري و مصرف شود </a:t>
            </a:r>
            <a:r>
              <a:rPr lang="en-US" sz="3400" dirty="0" smtClean="0"/>
              <a:t> </a:t>
            </a:r>
            <a:r>
              <a:rPr lang="ar-SA" sz="3400" dirty="0" smtClean="0"/>
              <a:t>و </a:t>
            </a:r>
            <a:r>
              <a:rPr lang="ar-SA" sz="3400" dirty="0"/>
              <a:t>محلهایی براي استراحت </a:t>
            </a:r>
            <a:r>
              <a:rPr lang="ar-SA" sz="3400" dirty="0" smtClean="0"/>
              <a:t>وغذاخوري </a:t>
            </a:r>
            <a:r>
              <a:rPr lang="ar-SA" sz="3400" dirty="0"/>
              <a:t>اختصاص یابد</a:t>
            </a:r>
            <a:r>
              <a:rPr lang="en-US" sz="3400" dirty="0" smtClean="0"/>
              <a:t>.</a:t>
            </a:r>
            <a:endParaRPr lang="en-US" sz="3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2800" b="1" dirty="0" smtClean="0"/>
              <a:t>عوامل </a:t>
            </a:r>
            <a:r>
              <a:rPr lang="fa-IR" sz="2800" b="1" dirty="0" smtClean="0">
                <a:solidFill>
                  <a:srgbClr val="FF0000"/>
                </a:solidFill>
              </a:rPr>
              <a:t>شيميايي </a:t>
            </a:r>
            <a:r>
              <a:rPr lang="ar-SA" sz="2800" b="1" dirty="0" smtClean="0"/>
              <a:t>زیان آور در محیط کار</a:t>
            </a:r>
            <a:r>
              <a:rPr lang="fa-IR" sz="2800" b="1" dirty="0" smtClean="0"/>
              <a:t>:</a:t>
            </a:r>
            <a:br>
              <a:rPr lang="fa-IR" sz="2800" b="1" dirty="0" smtClean="0"/>
            </a:br>
            <a:r>
              <a:rPr lang="en-US" sz="2800" b="1" dirty="0" smtClean="0">
                <a:solidFill>
                  <a:srgbClr val="CC3300"/>
                </a:solidFill>
              </a:rPr>
              <a:t>(MSDS</a:t>
            </a:r>
            <a:r>
              <a:rPr lang="en-US" sz="2800" b="1" dirty="0">
                <a:solidFill>
                  <a:srgbClr val="CC3300"/>
                </a:solidFill>
              </a:rPr>
              <a:t>) </a:t>
            </a:r>
            <a:r>
              <a:rPr lang="ar-SA" sz="2800" b="1" dirty="0">
                <a:solidFill>
                  <a:srgbClr val="CC3300"/>
                </a:solidFill>
              </a:rPr>
              <a:t>ارایه اطلاعات مواد شیمیایی </a:t>
            </a:r>
            <a:endParaRPr lang="fa-IR" sz="2800" dirty="0"/>
          </a:p>
        </p:txBody>
      </p:sp>
      <p:sp>
        <p:nvSpPr>
          <p:cNvPr id="4" name="Content Placeholder 3"/>
          <p:cNvSpPr>
            <a:spLocks noGrp="1"/>
          </p:cNvSpPr>
          <p:nvPr>
            <p:ph sz="half" idx="2"/>
          </p:nvPr>
        </p:nvSpPr>
        <p:spPr>
          <a:xfrm>
            <a:off x="4214810" y="1600200"/>
            <a:ext cx="4929222" cy="4900634"/>
          </a:xfrm>
        </p:spPr>
        <p:txBody>
          <a:bodyPr>
            <a:normAutofit fontScale="70000" lnSpcReduction="20000"/>
          </a:bodyPr>
          <a:lstStyle/>
          <a:p>
            <a:pPr algn="just"/>
            <a:r>
              <a:rPr lang="ar-SA" dirty="0" smtClean="0"/>
              <a:t>اطلاعات</a:t>
            </a:r>
            <a:r>
              <a:rPr lang="fa-IR" dirty="0" smtClean="0"/>
              <a:t> مواد مي بايست</a:t>
            </a:r>
            <a:r>
              <a:rPr lang="ar-SA" dirty="0" smtClean="0"/>
              <a:t> </a:t>
            </a:r>
            <a:r>
              <a:rPr lang="ar-SA" dirty="0"/>
              <a:t>روي برجسب ظروف مواد شیمیایی درج شده باشد و یا در بروشور همراه آن در اختیار مصرف کننده قرار گیرد</a:t>
            </a:r>
            <a:r>
              <a:rPr lang="en-US" dirty="0"/>
              <a:t>.</a:t>
            </a:r>
          </a:p>
          <a:p>
            <a:pPr algn="just"/>
            <a:r>
              <a:rPr lang="ar-SA" dirty="0"/>
              <a:t>درج اطلاعات مواد شیمیایی روي لیبل ها و محتواي مواد داخل قوطیها</a:t>
            </a:r>
            <a:endParaRPr lang="en-US" dirty="0"/>
          </a:p>
          <a:p>
            <a:pPr algn="just"/>
            <a:r>
              <a:rPr lang="ar-SA" dirty="0"/>
              <a:t>اطلاعات مربوط به مضرات و علایم مسمومیت با مواد شیمیایی تشکیل دهنده و محتوي درظروف و اطلاع از خطرات مواد شیمیایی و کلاس خطر آن و امکان انتشار آن در هوا</a:t>
            </a:r>
            <a:endParaRPr lang="en-US" dirty="0"/>
          </a:p>
          <a:p>
            <a:pPr algn="just"/>
            <a:r>
              <a:rPr lang="ar-SA" dirty="0"/>
              <a:t>کمک هاي اولیه در صورت تماس با مواد شیمیایی و مسمومیت</a:t>
            </a:r>
            <a:endParaRPr lang="en-US" dirty="0"/>
          </a:p>
          <a:p>
            <a:pPr algn="just"/>
            <a:r>
              <a:rPr lang="ar-SA" dirty="0"/>
              <a:t>نصب برچسب خوانا همراه علایم اختصاري روي ظروف مواد شیمیایی و اطلاعات تکمیلی در بروشور مربوطه</a:t>
            </a:r>
            <a:endParaRPr lang="en-US" dirty="0"/>
          </a:p>
          <a:p>
            <a:pPr algn="just"/>
            <a:r>
              <a:rPr lang="ar-SA" dirty="0"/>
              <a:t>آشنایی با علایم و </a:t>
            </a:r>
            <a:r>
              <a:rPr lang="ar-SA" dirty="0" smtClean="0"/>
              <a:t>نشانه</a:t>
            </a:r>
            <a:r>
              <a:rPr lang="fa-IR" dirty="0" smtClean="0"/>
              <a:t> </a:t>
            </a:r>
            <a:r>
              <a:rPr lang="ar-SA" dirty="0" smtClean="0"/>
              <a:t>هاي </a:t>
            </a:r>
            <a:r>
              <a:rPr lang="ar-SA" dirty="0"/>
              <a:t>هشدار براي مواد  خطرناك، سمی، خورنده، قابل اشتعال و انفجار و رادیو اکتیو روي ظروف مواد </a:t>
            </a:r>
            <a:r>
              <a:rPr lang="ar-SA" dirty="0" smtClean="0"/>
              <a:t>شیمیایی</a:t>
            </a:r>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1500166" y="1785926"/>
            <a:ext cx="2571768" cy="4214842"/>
          </a:xfrm>
          <a:prstGeom prst="rect">
            <a:avLst/>
          </a:prstGeom>
          <a:noFill/>
          <a:ln w="9525">
            <a:noFill/>
            <a:miter lim="800000"/>
            <a:headEnd/>
            <a:tailEnd/>
          </a:ln>
        </p:spPr>
      </p:pic>
      <p:pic>
        <p:nvPicPr>
          <p:cNvPr id="1029" name="Picture 17"/>
          <p:cNvPicPr>
            <a:picLocks noChangeAspect="1" noChangeArrowheads="1"/>
          </p:cNvPicPr>
          <p:nvPr/>
        </p:nvPicPr>
        <p:blipFill>
          <a:blip r:embed="rId3"/>
          <a:srcRect/>
          <a:stretch>
            <a:fillRect/>
          </a:stretch>
        </p:blipFill>
        <p:spPr bwMode="auto">
          <a:xfrm>
            <a:off x="561953" y="1766885"/>
            <a:ext cx="866775" cy="876300"/>
          </a:xfrm>
          <a:prstGeom prst="rect">
            <a:avLst/>
          </a:prstGeom>
          <a:noFill/>
        </p:spPr>
      </p:pic>
      <p:pic>
        <p:nvPicPr>
          <p:cNvPr id="1028" name="Picture 18"/>
          <p:cNvPicPr>
            <a:picLocks noChangeAspect="1" noChangeArrowheads="1"/>
          </p:cNvPicPr>
          <p:nvPr/>
        </p:nvPicPr>
        <p:blipFill>
          <a:blip r:embed="rId4"/>
          <a:srcRect/>
          <a:stretch>
            <a:fillRect/>
          </a:stretch>
        </p:blipFill>
        <p:spPr bwMode="auto">
          <a:xfrm>
            <a:off x="561953" y="2600343"/>
            <a:ext cx="866775" cy="857250"/>
          </a:xfrm>
          <a:prstGeom prst="rect">
            <a:avLst/>
          </a:prstGeom>
          <a:noFill/>
        </p:spPr>
      </p:pic>
      <p:pic>
        <p:nvPicPr>
          <p:cNvPr id="1027" name="Picture 19"/>
          <p:cNvPicPr>
            <a:picLocks noChangeAspect="1" noChangeArrowheads="1"/>
          </p:cNvPicPr>
          <p:nvPr/>
        </p:nvPicPr>
        <p:blipFill>
          <a:blip r:embed="rId5"/>
          <a:srcRect/>
          <a:stretch>
            <a:fillRect/>
          </a:stretch>
        </p:blipFill>
        <p:spPr bwMode="auto">
          <a:xfrm>
            <a:off x="561953" y="3457593"/>
            <a:ext cx="866775" cy="857250"/>
          </a:xfrm>
          <a:prstGeom prst="rect">
            <a:avLst/>
          </a:prstGeom>
          <a:noFill/>
        </p:spPr>
      </p:pic>
      <p:pic>
        <p:nvPicPr>
          <p:cNvPr id="1026" name="Picture 20"/>
          <p:cNvPicPr>
            <a:picLocks noChangeAspect="1" noChangeArrowheads="1"/>
          </p:cNvPicPr>
          <p:nvPr/>
        </p:nvPicPr>
        <p:blipFill>
          <a:blip r:embed="rId6"/>
          <a:srcRect/>
          <a:stretch>
            <a:fillRect/>
          </a:stretch>
        </p:blipFill>
        <p:spPr bwMode="auto">
          <a:xfrm>
            <a:off x="561953" y="4314843"/>
            <a:ext cx="866775" cy="847725"/>
          </a:xfrm>
          <a:prstGeom prst="rect">
            <a:avLst/>
          </a:prstGeom>
          <a:noFill/>
        </p:spPr>
      </p:pic>
      <p:pic>
        <p:nvPicPr>
          <p:cNvPr id="1025" name="Picture 21"/>
          <p:cNvPicPr>
            <a:picLocks noChangeAspect="1" noChangeArrowheads="1"/>
          </p:cNvPicPr>
          <p:nvPr/>
        </p:nvPicPr>
        <p:blipFill>
          <a:blip r:embed="rId7"/>
          <a:srcRect/>
          <a:stretch>
            <a:fillRect/>
          </a:stretch>
        </p:blipFill>
        <p:spPr bwMode="auto">
          <a:xfrm>
            <a:off x="561953" y="5162568"/>
            <a:ext cx="866775" cy="838200"/>
          </a:xfrm>
          <a:prstGeom prst="rect">
            <a:avLst/>
          </a:prstGeom>
          <a:noFill/>
        </p:spPr>
      </p:pic>
      <p:sp>
        <p:nvSpPr>
          <p:cNvPr id="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sp>
        <p:nvSpPr>
          <p:cNvPr id="1031" name="Rectangle 7"/>
          <p:cNvSpPr>
            <a:spLocks noChangeArrowheads="1"/>
          </p:cNvSpPr>
          <p:nvPr/>
        </p:nvSpPr>
        <p:spPr bwMode="auto">
          <a:xfrm>
            <a:off x="0" y="4733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عوامل زیان آور بیولوژیک</a:t>
            </a:r>
            <a:r>
              <a:rPr lang="en-US" b="1" dirty="0"/>
              <a:t>: </a:t>
            </a:r>
            <a:endParaRPr lang="fa-IR" dirty="0"/>
          </a:p>
        </p:txBody>
      </p:sp>
      <p:sp>
        <p:nvSpPr>
          <p:cNvPr id="3" name="Content Placeholder 2"/>
          <p:cNvSpPr>
            <a:spLocks noGrp="1"/>
          </p:cNvSpPr>
          <p:nvPr>
            <p:ph idx="1"/>
          </p:nvPr>
        </p:nvSpPr>
        <p:spPr>
          <a:xfrm>
            <a:off x="285720" y="1600200"/>
            <a:ext cx="8401080" cy="4525963"/>
          </a:xfrm>
        </p:spPr>
        <p:txBody>
          <a:bodyPr>
            <a:normAutofit lnSpcReduction="10000"/>
          </a:bodyPr>
          <a:lstStyle/>
          <a:p>
            <a:pPr algn="just"/>
            <a:r>
              <a:rPr lang="ar-SA" dirty="0">
                <a:cs typeface="B Yagut" pitchFamily="2" charset="-78"/>
              </a:rPr>
              <a:t>عوامل بیولوژیک شامل میکروبها و موجودات زنده اي هستند که بیشتر در مشاغل پزشکی و  پرستاري، صنایع تولید، تهیه و فرآوري مواد غذایی دیده میشوند و فرد شاغل به اقتضاي شغل خود با آن در تماس بوده و تماس شغلی با آنها سبب ابتلا به بیماري می گردد، این عوامل شامل باکتريها، ویروسها، قارچها، کرمها، انگلها و </a:t>
            </a:r>
            <a:r>
              <a:rPr lang="en-US" dirty="0">
                <a:cs typeface="B Yagut" pitchFamily="2" charset="-78"/>
              </a:rPr>
              <a:t>...... </a:t>
            </a:r>
            <a:r>
              <a:rPr lang="ar-SA" dirty="0" smtClean="0">
                <a:cs typeface="B Yagut" pitchFamily="2" charset="-78"/>
              </a:rPr>
              <a:t>می</a:t>
            </a:r>
            <a:r>
              <a:rPr lang="en-US" dirty="0" smtClean="0">
                <a:cs typeface="B Yagut" pitchFamily="2" charset="-78"/>
              </a:rPr>
              <a:t> </a:t>
            </a:r>
            <a:r>
              <a:rPr lang="ar-SA" dirty="0" smtClean="0">
                <a:cs typeface="B Yagut" pitchFamily="2" charset="-78"/>
              </a:rPr>
              <a:t>باشد</a:t>
            </a:r>
            <a:r>
              <a:rPr lang="en-US" dirty="0" smtClean="0">
                <a:cs typeface="B Yagut" pitchFamily="2" charset="-78"/>
              </a:rPr>
              <a:t>.</a:t>
            </a:r>
            <a:r>
              <a:rPr lang="fa-IR" dirty="0" smtClean="0">
                <a:cs typeface="B Yagut" pitchFamily="2" charset="-78"/>
              </a:rPr>
              <a:t> </a:t>
            </a:r>
            <a:r>
              <a:rPr lang="ar-SA" dirty="0" smtClean="0">
                <a:cs typeface="B Yagut" pitchFamily="2" charset="-78"/>
              </a:rPr>
              <a:t>عوامل زیان</a:t>
            </a:r>
            <a:r>
              <a:rPr lang="en-US" dirty="0" smtClean="0">
                <a:cs typeface="B Yagut" pitchFamily="2" charset="-78"/>
              </a:rPr>
              <a:t> </a:t>
            </a:r>
            <a:r>
              <a:rPr lang="ar-SA" dirty="0" smtClean="0">
                <a:cs typeface="B Yagut" pitchFamily="2" charset="-78"/>
              </a:rPr>
              <a:t>آور بیولوژیک مانند </a:t>
            </a:r>
            <a:r>
              <a:rPr lang="en-US" dirty="0" smtClean="0">
                <a:cs typeface="B Yagut" pitchFamily="2" charset="-78"/>
              </a:rPr>
              <a:t>: </a:t>
            </a:r>
            <a:r>
              <a:rPr lang="ar-SA" dirty="0" smtClean="0">
                <a:cs typeface="B Yagut" pitchFamily="2" charset="-78"/>
              </a:rPr>
              <a:t>آنتراکس</a:t>
            </a:r>
            <a:r>
              <a:rPr lang="fa-IR" dirty="0" smtClean="0">
                <a:cs typeface="B Yagut" pitchFamily="2" charset="-78"/>
              </a:rPr>
              <a:t>(</a:t>
            </a:r>
            <a:r>
              <a:rPr lang="ar-SA" dirty="0" smtClean="0">
                <a:cs typeface="B Yagut" pitchFamily="2" charset="-78"/>
              </a:rPr>
              <a:t>عامل سیاه زخم</a:t>
            </a:r>
            <a:r>
              <a:rPr lang="fa-IR" dirty="0" smtClean="0">
                <a:cs typeface="B Yagut" pitchFamily="2" charset="-78"/>
              </a:rPr>
              <a:t>) ،</a:t>
            </a:r>
            <a:r>
              <a:rPr lang="fa-IR" dirty="0">
                <a:cs typeface="B Yagut" pitchFamily="2" charset="-78"/>
              </a:rPr>
              <a:t> </a:t>
            </a:r>
            <a:r>
              <a:rPr lang="ar-SA" dirty="0" smtClean="0">
                <a:cs typeface="B Yagut" pitchFamily="2" charset="-78"/>
              </a:rPr>
              <a:t>هپاتیت</a:t>
            </a:r>
            <a:r>
              <a:rPr lang="en-US" dirty="0" smtClean="0">
                <a:cs typeface="B Yagut" pitchFamily="2" charset="-78"/>
              </a:rPr>
              <a:t>B </a:t>
            </a:r>
            <a:r>
              <a:rPr lang="ar-SA" dirty="0" smtClean="0">
                <a:cs typeface="B Yagut" pitchFamily="2" charset="-78"/>
              </a:rPr>
              <a:t> ،</a:t>
            </a:r>
            <a:r>
              <a:rPr lang="fa-IR" dirty="0" smtClean="0">
                <a:cs typeface="B Yagut" pitchFamily="2" charset="-78"/>
              </a:rPr>
              <a:t>ويروس</a:t>
            </a:r>
            <a:r>
              <a:rPr lang="ar-SA" dirty="0" smtClean="0">
                <a:cs typeface="B Yagut" pitchFamily="2" charset="-78"/>
              </a:rPr>
              <a:t> </a:t>
            </a:r>
            <a:r>
              <a:rPr lang="en-US" dirty="0" smtClean="0">
                <a:cs typeface="B Yagut" pitchFamily="2" charset="-78"/>
              </a:rPr>
              <a:t>HIV</a:t>
            </a:r>
            <a:r>
              <a:rPr lang="ar-SA" dirty="0" smtClean="0">
                <a:cs typeface="B Yagut" pitchFamily="2" charset="-78"/>
              </a:rPr>
              <a:t>، </a:t>
            </a:r>
            <a:r>
              <a:rPr lang="ar-SA" dirty="0">
                <a:cs typeface="B Yagut" pitchFamily="2" charset="-78"/>
              </a:rPr>
              <a:t>ویروس کرم هاي حلقوي، قارچ و عوامل عفونت هاي پوستی، </a:t>
            </a:r>
            <a:r>
              <a:rPr lang="ar-SA" dirty="0" smtClean="0">
                <a:cs typeface="B Yagut" pitchFamily="2" charset="-78"/>
              </a:rPr>
              <a:t>تولارمی</a:t>
            </a:r>
            <a:r>
              <a:rPr lang="en-US" dirty="0" smtClean="0">
                <a:cs typeface="B Yagut" pitchFamily="2" charset="-78"/>
              </a:rPr>
              <a:t>)</a:t>
            </a:r>
            <a:r>
              <a:rPr lang="ar-SA" dirty="0" smtClean="0">
                <a:cs typeface="B Yagut" pitchFamily="2" charset="-78"/>
              </a:rPr>
              <a:t>عامل طاعون</a:t>
            </a:r>
            <a:r>
              <a:rPr lang="en-US" dirty="0" smtClean="0">
                <a:cs typeface="B Yagut" pitchFamily="2" charset="-78"/>
              </a:rPr>
              <a:t>(</a:t>
            </a:r>
            <a:r>
              <a:rPr lang="ar-SA" dirty="0" smtClean="0">
                <a:cs typeface="B Yagut" pitchFamily="2" charset="-78"/>
              </a:rPr>
              <a:t>، </a:t>
            </a:r>
            <a:r>
              <a:rPr lang="ar-SA" dirty="0">
                <a:cs typeface="B Yagut" pitchFamily="2" charset="-78"/>
              </a:rPr>
              <a:t>کوکسیلا </a:t>
            </a:r>
            <a:r>
              <a:rPr lang="ar-SA" dirty="0" smtClean="0">
                <a:cs typeface="B Yagut" pitchFamily="2" charset="-78"/>
              </a:rPr>
              <a:t>بارنتی</a:t>
            </a:r>
            <a:r>
              <a:rPr lang="en-US" dirty="0" smtClean="0">
                <a:cs typeface="B Yagut" pitchFamily="2" charset="-78"/>
              </a:rPr>
              <a:t>)</a:t>
            </a:r>
            <a:r>
              <a:rPr lang="ar-SA" dirty="0" smtClean="0">
                <a:cs typeface="B Yagut" pitchFamily="2" charset="-78"/>
              </a:rPr>
              <a:t>عامل تب</a:t>
            </a:r>
            <a:r>
              <a:rPr lang="en-US" dirty="0" smtClean="0">
                <a:cs typeface="B Yagut" pitchFamily="2" charset="-78"/>
              </a:rPr>
              <a:t> (Q </a:t>
            </a:r>
            <a:r>
              <a:rPr lang="ar-SA" dirty="0" smtClean="0">
                <a:cs typeface="B Yagut" pitchFamily="2" charset="-78"/>
              </a:rPr>
              <a:t> و</a:t>
            </a:r>
            <a:r>
              <a:rPr lang="en-US" dirty="0" smtClean="0">
                <a:cs typeface="B Yagut" pitchFamily="2" charset="-78"/>
              </a:rPr>
              <a:t>..... </a:t>
            </a:r>
            <a:endParaRPr lang="en-US" dirty="0">
              <a:cs typeface="B Yagut" pitchFamily="2" charset="-78"/>
            </a:endParaRPr>
          </a:p>
          <a:p>
            <a:endParaRPr lang="fa-I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3200" b="1" dirty="0"/>
              <a:t>عوامل مرتبط با ارگونومی و مهندسی انسانی</a:t>
            </a:r>
            <a:r>
              <a:rPr lang="en-US" sz="3200" b="1" dirty="0"/>
              <a:t>:</a:t>
            </a:r>
            <a:endParaRPr lang="fa-IR" sz="3200" dirty="0"/>
          </a:p>
        </p:txBody>
      </p:sp>
      <p:sp>
        <p:nvSpPr>
          <p:cNvPr id="4" name="Content Placeholder 3"/>
          <p:cNvSpPr>
            <a:spLocks noGrp="1"/>
          </p:cNvSpPr>
          <p:nvPr>
            <p:ph sz="half" idx="2"/>
          </p:nvPr>
        </p:nvSpPr>
        <p:spPr>
          <a:xfrm>
            <a:off x="3214678" y="1600200"/>
            <a:ext cx="5715040" cy="4900634"/>
          </a:xfrm>
        </p:spPr>
        <p:txBody>
          <a:bodyPr>
            <a:normAutofit fontScale="92500" lnSpcReduction="10000"/>
          </a:bodyPr>
          <a:lstStyle/>
          <a:p>
            <a:pPr algn="just"/>
            <a:r>
              <a:rPr lang="ar-SA" dirty="0"/>
              <a:t>ارگونومی یا مهندسی انسانی به تناسب کار و شغل با بدن انسان می پردازد و ضمن اصلاح و بهینه سازي محیط کار، مشاغل و تجهیزات و متناسب سازي محیط کار با محدودیتها و قابلیتهاي بدن کارگر، شرایط را به نحوي آماده میکند تا کمترین فشار و آسیب در اثر کار یا شغل به بدن کارگر وارد شود</a:t>
            </a:r>
            <a:r>
              <a:rPr lang="en-US" dirty="0"/>
              <a:t>. </a:t>
            </a:r>
            <a:r>
              <a:rPr lang="ar-SA" dirty="0"/>
              <a:t>کارگران در اثر فشار کاري و عدم رعایت مسایل مربوط به ارگونومی ، معمولا در سنین میان سالی دچار کمر درد ناشی از کار میشوند</a:t>
            </a:r>
            <a:r>
              <a:rPr lang="en-US" dirty="0"/>
              <a:t>.</a:t>
            </a:r>
          </a:p>
          <a:p>
            <a:pPr algn="just"/>
            <a:r>
              <a:rPr lang="ar-SA" dirty="0"/>
              <a:t>کاربرد مسایل مربوط به ارگونومی در محیط کار باعث افزایش تولید و کاهش </a:t>
            </a:r>
            <a:r>
              <a:rPr lang="ar-SA" dirty="0" smtClean="0"/>
              <a:t>هزینه</a:t>
            </a:r>
            <a:r>
              <a:rPr lang="en-US" dirty="0" smtClean="0"/>
              <a:t> </a:t>
            </a:r>
            <a:r>
              <a:rPr lang="ar-SA" dirty="0" smtClean="0"/>
              <a:t>هاي </a:t>
            </a:r>
            <a:r>
              <a:rPr lang="ar-SA" dirty="0"/>
              <a:t>درمانی، افزایش رضایت شغلی و افزایش بهره وري</a:t>
            </a:r>
            <a:endParaRPr lang="en-US" dirty="0"/>
          </a:p>
          <a:p>
            <a:endParaRPr lang="fa-IR" dirty="0"/>
          </a:p>
        </p:txBody>
      </p:sp>
      <p:pic>
        <p:nvPicPr>
          <p:cNvPr id="5" name="Content Placeholder 4"/>
          <p:cNvPicPr>
            <a:picLocks noGrp="1"/>
          </p:cNvPicPr>
          <p:nvPr>
            <p:ph sz="half" idx="1"/>
          </p:nvPr>
        </p:nvPicPr>
        <p:blipFill>
          <a:blip r:embed="rId2" cstate="print"/>
          <a:srcRect/>
          <a:stretch>
            <a:fillRect/>
          </a:stretch>
        </p:blipFill>
        <p:spPr bwMode="auto">
          <a:xfrm>
            <a:off x="285720" y="1571612"/>
            <a:ext cx="2857521" cy="485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a:t>مقدمه </a:t>
            </a:r>
            <a:r>
              <a:rPr lang="en-US" dirty="0"/>
              <a:t/>
            </a:r>
            <a:br>
              <a:rPr lang="en-US" dirty="0"/>
            </a:br>
            <a:endParaRPr lang="fa-IR" dirty="0"/>
          </a:p>
        </p:txBody>
      </p:sp>
      <p:sp>
        <p:nvSpPr>
          <p:cNvPr id="3" name="Content Placeholder 2"/>
          <p:cNvSpPr>
            <a:spLocks noGrp="1"/>
          </p:cNvSpPr>
          <p:nvPr>
            <p:ph idx="1"/>
          </p:nvPr>
        </p:nvSpPr>
        <p:spPr>
          <a:xfrm>
            <a:off x="457200" y="1142984"/>
            <a:ext cx="8229600" cy="5429288"/>
          </a:xfrm>
        </p:spPr>
        <p:txBody>
          <a:bodyPr>
            <a:normAutofit fontScale="77500" lnSpcReduction="20000"/>
          </a:bodyPr>
          <a:lstStyle/>
          <a:p>
            <a:pPr algn="just"/>
            <a:r>
              <a:rPr lang="ar-SA" dirty="0" smtClean="0"/>
              <a:t>بسیاري </a:t>
            </a:r>
            <a:r>
              <a:rPr lang="ar-SA" dirty="0"/>
              <a:t>از فعالیتهاي عمرانی، تولیدي و اقتصادي بخصوص در مقیاسهاي بزرگ توسط شرکتهاي پیمانکاري و پیمانکاران فرعی انجام </a:t>
            </a:r>
            <a:r>
              <a:rPr lang="ar-SA" dirty="0" smtClean="0"/>
              <a:t>می</a:t>
            </a:r>
            <a:r>
              <a:rPr lang="fa-IR" dirty="0" smtClean="0"/>
              <a:t> </a:t>
            </a:r>
            <a:r>
              <a:rPr lang="ar-SA" dirty="0" smtClean="0"/>
              <a:t>گیرد</a:t>
            </a:r>
            <a:r>
              <a:rPr lang="en-US" dirty="0" smtClean="0"/>
              <a:t> .</a:t>
            </a:r>
          </a:p>
          <a:p>
            <a:pPr algn="just"/>
            <a:r>
              <a:rPr lang="ar-SA" dirty="0" smtClean="0"/>
              <a:t>با </a:t>
            </a:r>
            <a:r>
              <a:rPr lang="ar-SA" dirty="0"/>
              <a:t>افزایش تعداد و حجم کار و سرعت گرفتن فعالیتها، حوادث ناشی از کار نیز اتفاق </a:t>
            </a:r>
            <a:r>
              <a:rPr lang="ar-SA" dirty="0" smtClean="0"/>
              <a:t>میافتند</a:t>
            </a:r>
            <a:r>
              <a:rPr lang="fa-IR" dirty="0" smtClean="0"/>
              <a:t>. </a:t>
            </a:r>
            <a:r>
              <a:rPr lang="ar-SA" dirty="0" smtClean="0"/>
              <a:t>در </a:t>
            </a:r>
            <a:r>
              <a:rPr lang="ar-SA" dirty="0"/>
              <a:t>این خصوص براي حفاظت از نیروي کار و منابع مادي و انسانی، ضروري است قوانین و مقررات مربوط به ایمنی در محیط کار دقیقاً اجرا گردد و بین پیمانکاران و کارفرمایان و </a:t>
            </a:r>
            <a:r>
              <a:rPr lang="ar-SA" dirty="0" smtClean="0"/>
              <a:t>کارگران</a:t>
            </a:r>
            <a:r>
              <a:rPr lang="en-US" dirty="0" smtClean="0"/>
              <a:t> </a:t>
            </a:r>
            <a:r>
              <a:rPr lang="ar-SA" dirty="0" smtClean="0"/>
              <a:t>هماهنگی </a:t>
            </a:r>
            <a:r>
              <a:rPr lang="ar-SA" dirty="0"/>
              <a:t>و همکاري به نحو احسن انجام گیرد </a:t>
            </a:r>
            <a:r>
              <a:rPr lang="en-US" dirty="0" smtClean="0"/>
              <a:t>.</a:t>
            </a:r>
          </a:p>
          <a:p>
            <a:pPr algn="just"/>
            <a:r>
              <a:rPr lang="ar-SA" dirty="0" smtClean="0"/>
              <a:t>با آموزش اصول ایمنی و ارتقاي سطح دانش و فرهنگ ایمنی و آشنایی بیشتر کارگران با علل بروز حوادث و بیماريهاي ناشی از کار، شرایط کار بهبود یافته و شاهد کاهش حوادث و بیماريهاي ناشی از کار در کارگاههاي سطح کشور باشیم</a:t>
            </a:r>
            <a:r>
              <a:rPr lang="en-US" dirty="0" smtClean="0"/>
              <a:t>.</a:t>
            </a:r>
            <a:endParaRPr lang="en-US" dirty="0"/>
          </a:p>
          <a:p>
            <a:pPr algn="just"/>
            <a:r>
              <a:rPr lang="ar-SA" dirty="0"/>
              <a:t>در اجراي آییننامه ایمنی پیمانکاران و بر اساس شیوه نامه جامع آموزش ایمنی پیمانکاران و به منظور ایجاد وحدت رویه و ساماندهی نظام آموزشی ایمنی کار در امور پیمانکاري در سطح کارگران </a:t>
            </a:r>
            <a:r>
              <a:rPr lang="fa-IR" dirty="0" smtClean="0"/>
              <a:t>و</a:t>
            </a:r>
            <a:r>
              <a:rPr lang="ar-SA" dirty="0" smtClean="0"/>
              <a:t>کارآموزان</a:t>
            </a:r>
            <a:r>
              <a:rPr lang="en-US" dirty="0" smtClean="0"/>
              <a:t> </a:t>
            </a:r>
            <a:r>
              <a:rPr lang="ar-SA" dirty="0" smtClean="0"/>
              <a:t>پیمانکار</a:t>
            </a:r>
            <a:r>
              <a:rPr lang="fa-IR" dirty="0" smtClean="0"/>
              <a:t>ان به </a:t>
            </a:r>
            <a:r>
              <a:rPr lang="ar-SA" dirty="0" smtClean="0"/>
              <a:t>مدت </a:t>
            </a:r>
            <a:r>
              <a:rPr lang="en-US" dirty="0"/>
              <a:t>8 </a:t>
            </a:r>
            <a:r>
              <a:rPr lang="fa-IR" dirty="0" smtClean="0"/>
              <a:t> </a:t>
            </a:r>
            <a:r>
              <a:rPr lang="ar-SA" dirty="0" smtClean="0"/>
              <a:t>ساعت </a:t>
            </a:r>
            <a:r>
              <a:rPr lang="fa-IR" dirty="0" smtClean="0"/>
              <a:t>تدريس مي گردد.</a:t>
            </a:r>
            <a:endParaRPr lang="en-US" dirty="0"/>
          </a:p>
          <a:p>
            <a:pPr algn="just"/>
            <a:endParaRPr lang="fa-I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71414"/>
            <a:ext cx="8715436" cy="1143000"/>
          </a:xfrm>
        </p:spPr>
        <p:txBody>
          <a:bodyPr>
            <a:normAutofit fontScale="90000"/>
          </a:bodyPr>
          <a:lstStyle/>
          <a:p>
            <a:r>
              <a:rPr lang="ar-SA" sz="3600" b="1" dirty="0" smtClean="0">
                <a:cs typeface="B Titr" pitchFamily="2" charset="-78"/>
              </a:rPr>
              <a:t>عوامل </a:t>
            </a:r>
            <a:r>
              <a:rPr lang="ar-SA" sz="3600" b="1" dirty="0" smtClean="0">
                <a:solidFill>
                  <a:srgbClr val="CC3300"/>
                </a:solidFill>
                <a:cs typeface="B Titr" pitchFamily="2" charset="-78"/>
              </a:rPr>
              <a:t>ارگونوم</a:t>
            </a:r>
            <a:r>
              <a:rPr lang="fa-IR" sz="3600" b="1" dirty="0" smtClean="0">
                <a:solidFill>
                  <a:srgbClr val="CC3300"/>
                </a:solidFill>
                <a:cs typeface="B Titr" pitchFamily="2" charset="-78"/>
              </a:rPr>
              <a:t>يكي</a:t>
            </a:r>
            <a:r>
              <a:rPr lang="ar-SA" sz="3600" b="1" dirty="0" smtClean="0">
                <a:solidFill>
                  <a:srgbClr val="CC3300"/>
                </a:solidFill>
                <a:cs typeface="B Titr" pitchFamily="2" charset="-78"/>
              </a:rPr>
              <a:t> </a:t>
            </a:r>
            <a:r>
              <a:rPr lang="fa-IR" sz="3600" b="1" dirty="0" smtClean="0"/>
              <a:t/>
            </a:r>
            <a:br>
              <a:rPr lang="fa-IR" sz="3600" b="1" dirty="0" smtClean="0"/>
            </a:br>
            <a:r>
              <a:rPr lang="ar-SA" sz="3100" b="1" dirty="0" smtClean="0"/>
              <a:t>راه هاي پیشگیري از بیماري هاي اسکلتی و عضلانی در محیط کار</a:t>
            </a:r>
            <a:r>
              <a:rPr lang="en-US" sz="3100" b="1" dirty="0" smtClean="0"/>
              <a:t>: </a:t>
            </a:r>
            <a:endParaRPr lang="fa-IR" dirty="0"/>
          </a:p>
        </p:txBody>
      </p:sp>
      <p:sp>
        <p:nvSpPr>
          <p:cNvPr id="3" name="Content Placeholder 2"/>
          <p:cNvSpPr>
            <a:spLocks noGrp="1"/>
          </p:cNvSpPr>
          <p:nvPr>
            <p:ph idx="1"/>
          </p:nvPr>
        </p:nvSpPr>
        <p:spPr>
          <a:xfrm>
            <a:off x="0" y="1214422"/>
            <a:ext cx="8686800" cy="5715040"/>
          </a:xfrm>
        </p:spPr>
        <p:txBody>
          <a:bodyPr>
            <a:normAutofit fontScale="55000" lnSpcReduction="20000"/>
          </a:bodyPr>
          <a:lstStyle/>
          <a:p>
            <a:r>
              <a:rPr lang="ar-SA" sz="4000" dirty="0"/>
              <a:t>طراحی ارتفاع میز کار در سطح </a:t>
            </a:r>
            <a:r>
              <a:rPr lang="ar-SA" sz="4000" dirty="0" smtClean="0"/>
              <a:t>آرنج</a:t>
            </a:r>
            <a:r>
              <a:rPr lang="en-US" sz="4000" dirty="0" smtClean="0"/>
              <a:t>)</a:t>
            </a:r>
            <a:r>
              <a:rPr lang="ar-SA" sz="4000" dirty="0" smtClean="0"/>
              <a:t>در </a:t>
            </a:r>
            <a:r>
              <a:rPr lang="ar-SA" sz="4000" dirty="0"/>
              <a:t>حالت نشسته و </a:t>
            </a:r>
            <a:r>
              <a:rPr lang="ar-SA" sz="4000" dirty="0" smtClean="0"/>
              <a:t>ایستاده</a:t>
            </a:r>
            <a:r>
              <a:rPr lang="en-US" sz="4000" dirty="0"/>
              <a:t>(</a:t>
            </a:r>
            <a:endParaRPr lang="en-US" sz="4000" dirty="0" smtClean="0"/>
          </a:p>
          <a:p>
            <a:r>
              <a:rPr lang="en-US" sz="4000" dirty="0" smtClean="0"/>
              <a:t> </a:t>
            </a:r>
            <a:r>
              <a:rPr lang="ar-SA" sz="4000" dirty="0"/>
              <a:t>حذف بار اضافی ، تکرار، شرایط و پوزیشن نادرست، استراحت ناکافی </a:t>
            </a:r>
            <a:endParaRPr lang="en-US" sz="4000" dirty="0"/>
          </a:p>
          <a:p>
            <a:r>
              <a:rPr lang="ar-SA" sz="4000" dirty="0"/>
              <a:t>حمل بار سبک با تواتر زیاد </a:t>
            </a:r>
            <a:endParaRPr lang="en-US" sz="4000" dirty="0"/>
          </a:p>
          <a:p>
            <a:r>
              <a:rPr lang="ar-SA" sz="4000" dirty="0"/>
              <a:t>تنظیم زوایا در ابزار کار و فضاي دسترسی و اعمال نیرو در ارتفاع مناسب </a:t>
            </a:r>
            <a:endParaRPr lang="en-US" sz="4000" dirty="0"/>
          </a:p>
          <a:p>
            <a:r>
              <a:rPr lang="ar-SA" sz="4000" dirty="0"/>
              <a:t>ممنوعیت کار بالاتر از ارتفاع شانه و کار در فضاي پشت بدن </a:t>
            </a:r>
            <a:endParaRPr lang="en-US" sz="4000" dirty="0"/>
          </a:p>
          <a:p>
            <a:r>
              <a:rPr lang="ar-SA" sz="4000" dirty="0"/>
              <a:t>ممنوعیت استفاده از کف دست یا مچ به جاي ضربه زدن با ابزار و چکش </a:t>
            </a:r>
            <a:endParaRPr lang="en-US" sz="4000" dirty="0"/>
          </a:p>
          <a:p>
            <a:r>
              <a:rPr lang="ar-SA" sz="4000" dirty="0"/>
              <a:t>پرهیز از فعالیتهاي استاتیک و ایستا </a:t>
            </a:r>
            <a:endParaRPr lang="en-US" sz="4000" dirty="0"/>
          </a:p>
          <a:p>
            <a:r>
              <a:rPr lang="ar-SA" sz="4000" dirty="0"/>
              <a:t>حرکت اعضاي بدن در هنگام کار و رعایت حداکثر </a:t>
            </a:r>
            <a:r>
              <a:rPr lang="fa-IR" sz="4000" dirty="0" smtClean="0"/>
              <a:t>3 </a:t>
            </a:r>
            <a:r>
              <a:rPr lang="ar-SA" sz="4000" dirty="0" smtClean="0"/>
              <a:t>ثانیه </a:t>
            </a:r>
            <a:r>
              <a:rPr lang="ar-SA" sz="4000" dirty="0"/>
              <a:t>براي کارهاي ایستا </a:t>
            </a:r>
            <a:endParaRPr lang="en-US" sz="4000" dirty="0"/>
          </a:p>
          <a:p>
            <a:r>
              <a:rPr lang="ar-SA" sz="4000" dirty="0"/>
              <a:t>ایجاد تکیه گاه هاي مناسب براي مچ و بازو در هنگام کار </a:t>
            </a:r>
            <a:endParaRPr lang="en-US" sz="4000" dirty="0"/>
          </a:p>
          <a:p>
            <a:r>
              <a:rPr lang="ar-SA" sz="4000" dirty="0"/>
              <a:t>طراحی مجدد کار براي استفاده از عضلات قوي تر بدن در </a:t>
            </a:r>
            <a:r>
              <a:rPr lang="ar-SA" sz="4000" dirty="0" smtClean="0"/>
              <a:t>کار</a:t>
            </a:r>
            <a:r>
              <a:rPr lang="en-US" sz="4000" dirty="0" smtClean="0"/>
              <a:t>) </a:t>
            </a:r>
            <a:r>
              <a:rPr lang="ar-SA" sz="4000" dirty="0"/>
              <a:t>هل دادن به جاي </a:t>
            </a:r>
            <a:r>
              <a:rPr lang="ar-SA" sz="4000" dirty="0" smtClean="0"/>
              <a:t>کشیدن</a:t>
            </a:r>
            <a:r>
              <a:rPr lang="en-US" sz="4000" dirty="0" smtClean="0"/>
              <a:t>( </a:t>
            </a:r>
            <a:endParaRPr lang="en-US" sz="4000" dirty="0"/>
          </a:p>
          <a:p>
            <a:r>
              <a:rPr lang="ar-SA" sz="4000" dirty="0"/>
              <a:t>پیشگیري از فشار به یک قسمت از دست یا بدن و تناسب با ابعاد بدن </a:t>
            </a:r>
            <a:endParaRPr lang="en-US" sz="4000" dirty="0"/>
          </a:p>
          <a:p>
            <a:r>
              <a:rPr lang="ar-SA" sz="4000" dirty="0"/>
              <a:t>تنظیم ابزار کار به تناسب نیروي لازم براي کار </a:t>
            </a:r>
            <a:endParaRPr lang="en-US" sz="4000" dirty="0"/>
          </a:p>
          <a:p>
            <a:r>
              <a:rPr lang="ar-SA" sz="4000" dirty="0"/>
              <a:t>تنظیم زاویه دست و بازو </a:t>
            </a:r>
            <a:endParaRPr lang="en-US" sz="4000" dirty="0"/>
          </a:p>
          <a:p>
            <a:r>
              <a:rPr lang="ar-SA" sz="4000" dirty="0"/>
              <a:t>طریق گرفتن ابزار با توجه به کوچکی و بزرگی آن و تناسب با نیروي وارده </a:t>
            </a:r>
            <a:endParaRPr lang="en-US" sz="4000" dirty="0"/>
          </a:p>
          <a:p>
            <a:r>
              <a:rPr lang="ar-SA" sz="4000" dirty="0"/>
              <a:t>پرهیز از کشیدگی پنجه و استفاده از </a:t>
            </a:r>
            <a:r>
              <a:rPr lang="ar-SA" sz="4000" dirty="0" smtClean="0"/>
              <a:t>لبه</a:t>
            </a:r>
            <a:r>
              <a:rPr lang="fa-IR" sz="4000" dirty="0" smtClean="0"/>
              <a:t> </a:t>
            </a:r>
            <a:r>
              <a:rPr lang="ar-SA" sz="4000" dirty="0" smtClean="0"/>
              <a:t>هاي </a:t>
            </a:r>
            <a:r>
              <a:rPr lang="ar-SA" sz="4000" dirty="0"/>
              <a:t>تیز براي بلند کردن اجسام </a:t>
            </a:r>
            <a:endParaRPr lang="en-US" sz="4000" dirty="0"/>
          </a:p>
          <a:p>
            <a:r>
              <a:rPr lang="ar-SA" sz="4000" dirty="0"/>
              <a:t>طراحی میز کار براي کمک به برداشتن و بلند کردن اجسام از سطح میز </a:t>
            </a:r>
            <a:endParaRPr lang="en-US" sz="4000" dirty="0"/>
          </a:p>
          <a:p>
            <a:pPr>
              <a:buNone/>
            </a:pPr>
            <a:endParaRPr lang="fa-I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cs typeface="B Titr" pitchFamily="2" charset="-78"/>
              </a:rPr>
              <a:t>عوامل </a:t>
            </a:r>
            <a:r>
              <a:rPr lang="ar-SA" b="1" dirty="0" smtClean="0">
                <a:solidFill>
                  <a:srgbClr val="CC3300"/>
                </a:solidFill>
                <a:cs typeface="B Titr" pitchFamily="2" charset="-78"/>
              </a:rPr>
              <a:t>ارگونوم</a:t>
            </a:r>
            <a:r>
              <a:rPr lang="fa-IR" b="1" dirty="0" smtClean="0">
                <a:solidFill>
                  <a:srgbClr val="CC3300"/>
                </a:solidFill>
                <a:cs typeface="B Titr" pitchFamily="2" charset="-78"/>
              </a:rPr>
              <a:t>يكي</a:t>
            </a:r>
            <a:r>
              <a:rPr lang="ar-SA" b="1" dirty="0" smtClean="0">
                <a:solidFill>
                  <a:srgbClr val="CC3300"/>
                </a:solidFill>
                <a:cs typeface="B Titr" pitchFamily="2" charset="-78"/>
              </a:rPr>
              <a:t> </a:t>
            </a:r>
            <a:r>
              <a:rPr lang="en-US" b="1" dirty="0" smtClean="0">
                <a:solidFill>
                  <a:srgbClr val="CC3300"/>
                </a:solidFill>
                <a:cs typeface="B Titr" pitchFamily="2" charset="-78"/>
              </a:rPr>
              <a:t/>
            </a:r>
            <a:br>
              <a:rPr lang="en-US" b="1" dirty="0" smtClean="0">
                <a:solidFill>
                  <a:srgbClr val="CC3300"/>
                </a:solidFill>
                <a:cs typeface="B Titr" pitchFamily="2" charset="-78"/>
              </a:rPr>
            </a:br>
            <a:r>
              <a:rPr lang="ar-SA" b="1" dirty="0" smtClean="0"/>
              <a:t>حمل </a:t>
            </a:r>
            <a:r>
              <a:rPr lang="ar-SA" b="1" dirty="0"/>
              <a:t>و بلند کردن دستی کالا</a:t>
            </a:r>
            <a:r>
              <a:rPr lang="en-US" b="1" dirty="0"/>
              <a:t>: </a:t>
            </a:r>
            <a:endParaRPr lang="fa-IR" dirty="0"/>
          </a:p>
        </p:txBody>
      </p:sp>
      <p:sp>
        <p:nvSpPr>
          <p:cNvPr id="4" name="Content Placeholder 3"/>
          <p:cNvSpPr>
            <a:spLocks noGrp="1"/>
          </p:cNvSpPr>
          <p:nvPr>
            <p:ph sz="half" idx="2"/>
          </p:nvPr>
        </p:nvSpPr>
        <p:spPr>
          <a:xfrm>
            <a:off x="571472" y="1600200"/>
            <a:ext cx="8115328" cy="3114684"/>
          </a:xfrm>
        </p:spPr>
        <p:txBody>
          <a:bodyPr>
            <a:normAutofit fontScale="77500" lnSpcReduction="20000"/>
          </a:bodyPr>
          <a:lstStyle/>
          <a:p>
            <a:pPr algn="just"/>
            <a:r>
              <a:rPr lang="ar-SA" dirty="0"/>
              <a:t>بطور کلی دو حالت متمایز براي بلند کردن بار به صورت دستی ممکن است اتفاق افتد</a:t>
            </a:r>
            <a:r>
              <a:rPr lang="en-US" dirty="0"/>
              <a:t>. </a:t>
            </a:r>
          </a:p>
          <a:p>
            <a:pPr algn="just"/>
            <a:r>
              <a:rPr lang="ar-SA" dirty="0"/>
              <a:t>الف</a:t>
            </a:r>
            <a:r>
              <a:rPr lang="en-US" dirty="0"/>
              <a:t>) </a:t>
            </a:r>
            <a:r>
              <a:rPr lang="ar-SA" dirty="0"/>
              <a:t>حالت استوپ</a:t>
            </a:r>
            <a:r>
              <a:rPr lang="en-US" dirty="0"/>
              <a:t>( </a:t>
            </a:r>
            <a:r>
              <a:rPr lang="ar-SA" dirty="0"/>
              <a:t>روش اشتباه در بلند کردن بار</a:t>
            </a:r>
            <a:r>
              <a:rPr lang="en-US" dirty="0"/>
              <a:t>) : </a:t>
            </a:r>
            <a:r>
              <a:rPr lang="ar-SA" dirty="0"/>
              <a:t>ستون فقرات خم شده و پاها مستقیم هستند در واقع  بلند کردن بار به این روش باعث میشود که نیروهاي زیادي بر دیسکهاي بین مهرهاي اعمال شوند</a:t>
            </a:r>
            <a:endParaRPr lang="en-US" dirty="0"/>
          </a:p>
          <a:p>
            <a:pPr algn="just"/>
            <a:r>
              <a:rPr lang="ar-SA" dirty="0"/>
              <a:t>ب</a:t>
            </a:r>
            <a:r>
              <a:rPr lang="en-US" dirty="0"/>
              <a:t>) </a:t>
            </a:r>
            <a:r>
              <a:rPr lang="ar-SA" dirty="0"/>
              <a:t>حالت اسکات</a:t>
            </a:r>
            <a:r>
              <a:rPr lang="en-US" dirty="0"/>
              <a:t>( </a:t>
            </a:r>
            <a:r>
              <a:rPr lang="ar-SA" dirty="0"/>
              <a:t>روش صحیح بلند کردن بار</a:t>
            </a:r>
            <a:r>
              <a:rPr lang="en-US" dirty="0"/>
              <a:t>) : </a:t>
            </a:r>
            <a:r>
              <a:rPr lang="ar-SA" dirty="0"/>
              <a:t>ستون فقرات کاملا به صورت کشیده و مستقیم، زانوهاخم شده و بار را کاملا به بدن نزدیک نموده ، بار با دستها محکم گرفته میشود و سپس با نیروي عضلات پا، بار به طرف بالا هدایت میشود</a:t>
            </a:r>
            <a:r>
              <a:rPr lang="en-US" dirty="0"/>
              <a:t>. </a:t>
            </a:r>
            <a:r>
              <a:rPr lang="ar-SA" dirty="0"/>
              <a:t>در این روش نیروهاي وارده بر ستون فقرات در حد قابل ملاحظهاي کنترل میشوند</a:t>
            </a:r>
            <a:r>
              <a:rPr lang="en-US" dirty="0" smtClean="0"/>
              <a:t>.</a:t>
            </a:r>
            <a:endParaRPr lang="en-US" dirty="0"/>
          </a:p>
        </p:txBody>
      </p:sp>
      <p:pic>
        <p:nvPicPr>
          <p:cNvPr id="5" name="Picture 4"/>
          <p:cNvPicPr/>
          <p:nvPr/>
        </p:nvPicPr>
        <p:blipFill>
          <a:blip r:embed="rId2" cstate="print"/>
          <a:srcRect/>
          <a:stretch>
            <a:fillRect/>
          </a:stretch>
        </p:blipFill>
        <p:spPr bwMode="auto">
          <a:xfrm>
            <a:off x="857224" y="4741213"/>
            <a:ext cx="7215238" cy="15453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عوامل زیان آور </a:t>
            </a:r>
            <a:r>
              <a:rPr lang="ar-SA" dirty="0" smtClean="0">
                <a:solidFill>
                  <a:srgbClr val="CC3300"/>
                </a:solidFill>
              </a:rPr>
              <a:t>روانی</a:t>
            </a:r>
            <a:r>
              <a:rPr lang="ar-SA" dirty="0" smtClean="0"/>
              <a:t> محیط کار </a:t>
            </a:r>
            <a:endParaRPr lang="en-US" dirty="0"/>
          </a:p>
        </p:txBody>
      </p:sp>
      <p:sp>
        <p:nvSpPr>
          <p:cNvPr id="3" name="Content Placeholder 2"/>
          <p:cNvSpPr>
            <a:spLocks noGrp="1"/>
          </p:cNvSpPr>
          <p:nvPr>
            <p:ph idx="1"/>
          </p:nvPr>
        </p:nvSpPr>
        <p:spPr>
          <a:xfrm>
            <a:off x="0" y="1285860"/>
            <a:ext cx="8686800" cy="4786345"/>
          </a:xfrm>
        </p:spPr>
        <p:txBody>
          <a:bodyPr>
            <a:normAutofit fontScale="85000" lnSpcReduction="10000"/>
          </a:bodyPr>
          <a:lstStyle/>
          <a:p>
            <a:r>
              <a:rPr lang="ar-SA" dirty="0">
                <a:cs typeface="B Yagut" pitchFamily="2" charset="-78"/>
              </a:rPr>
              <a:t>عدم تناسب فشار کاري و مسئولیتهاي فردي با توان کارگر </a:t>
            </a:r>
            <a:endParaRPr lang="en-US" dirty="0">
              <a:cs typeface="B Yagut" pitchFamily="2" charset="-78"/>
            </a:endParaRPr>
          </a:p>
          <a:p>
            <a:r>
              <a:rPr lang="ar-SA" dirty="0">
                <a:cs typeface="B Yagut" pitchFamily="2" charset="-78"/>
              </a:rPr>
              <a:t>ارتباط ضعیف کارگر با همکاران، سرپرستان و مدیران </a:t>
            </a:r>
            <a:endParaRPr lang="en-US" dirty="0">
              <a:cs typeface="B Yagut" pitchFamily="2" charset="-78"/>
            </a:endParaRPr>
          </a:p>
          <a:p>
            <a:r>
              <a:rPr lang="ar-SA" dirty="0">
                <a:cs typeface="B Yagut" pitchFamily="2" charset="-78"/>
              </a:rPr>
              <a:t>انتقال درگیريهاي خانوادگی و مشکلات مالی و اجتماعی به محیط کار </a:t>
            </a:r>
            <a:endParaRPr lang="en-US" dirty="0">
              <a:cs typeface="B Yagut" pitchFamily="2" charset="-78"/>
            </a:endParaRPr>
          </a:p>
          <a:p>
            <a:r>
              <a:rPr lang="ar-SA" dirty="0">
                <a:cs typeface="B Yagut" pitchFamily="2" charset="-78"/>
              </a:rPr>
              <a:t>استرس ناشی از کار و رفتار </a:t>
            </a:r>
            <a:r>
              <a:rPr lang="ar-SA" dirty="0" smtClean="0">
                <a:cs typeface="B Yagut" pitchFamily="2" charset="-78"/>
              </a:rPr>
              <a:t>خشونت</a:t>
            </a:r>
            <a:r>
              <a:rPr lang="fa-IR" dirty="0" smtClean="0">
                <a:cs typeface="B Yagut" pitchFamily="2" charset="-78"/>
              </a:rPr>
              <a:t> </a:t>
            </a:r>
            <a:r>
              <a:rPr lang="ar-SA" dirty="0" smtClean="0">
                <a:cs typeface="B Yagut" pitchFamily="2" charset="-78"/>
              </a:rPr>
              <a:t>آمیز </a:t>
            </a:r>
            <a:r>
              <a:rPr lang="ar-SA" dirty="0">
                <a:cs typeface="B Yagut" pitchFamily="2" charset="-78"/>
              </a:rPr>
              <a:t>و پرخاشگري در محیط کار </a:t>
            </a:r>
            <a:endParaRPr lang="en-US" dirty="0">
              <a:cs typeface="B Yagut" pitchFamily="2" charset="-78"/>
            </a:endParaRPr>
          </a:p>
          <a:p>
            <a:r>
              <a:rPr lang="ar-SA" dirty="0">
                <a:cs typeface="B Yagut" pitchFamily="2" charset="-78"/>
              </a:rPr>
              <a:t>مشکل تطابق فرد با تغییرات شغلی و مدیریتی در محیط کار</a:t>
            </a:r>
            <a:endParaRPr lang="en-US" dirty="0">
              <a:cs typeface="B Yagut" pitchFamily="2" charset="-78"/>
            </a:endParaRPr>
          </a:p>
          <a:p>
            <a:r>
              <a:rPr lang="ar-SA" dirty="0">
                <a:cs typeface="B Yagut" pitchFamily="2" charset="-78"/>
              </a:rPr>
              <a:t>مشکلات شخصیتی و گریز از فرمانبرداري </a:t>
            </a:r>
            <a:endParaRPr lang="en-US" dirty="0">
              <a:cs typeface="B Yagut" pitchFamily="2" charset="-78"/>
            </a:endParaRPr>
          </a:p>
          <a:p>
            <a:r>
              <a:rPr lang="ar-SA" dirty="0">
                <a:cs typeface="B Yagut" pitchFamily="2" charset="-78"/>
              </a:rPr>
              <a:t>بیاطلاعی از شیوههاي انجام کار، کمی تجربه و آموزش ناکافی </a:t>
            </a:r>
            <a:endParaRPr lang="en-US" dirty="0">
              <a:cs typeface="B Yagut" pitchFamily="2" charset="-78"/>
            </a:endParaRPr>
          </a:p>
          <a:p>
            <a:r>
              <a:rPr lang="ar-SA" dirty="0">
                <a:cs typeface="B Yagut" pitchFamily="2" charset="-78"/>
              </a:rPr>
              <a:t>خستگی مفرط و عدم تمرکز ناشی از کار دوم یا اضافه کاري بیش از حد </a:t>
            </a:r>
            <a:endParaRPr lang="en-US" dirty="0">
              <a:cs typeface="B Yagut" pitchFamily="2" charset="-78"/>
            </a:endParaRPr>
          </a:p>
          <a:p>
            <a:r>
              <a:rPr lang="ar-SA" dirty="0">
                <a:cs typeface="B Yagut" pitchFamily="2" charset="-78"/>
              </a:rPr>
              <a:t>اضطراب مداوم و عدم امنیت شغلی </a:t>
            </a:r>
            <a:endParaRPr lang="en-US" dirty="0">
              <a:cs typeface="B Yagut" pitchFamily="2" charset="-78"/>
            </a:endParaRPr>
          </a:p>
          <a:p>
            <a:endParaRPr lang="fa-IR" dirty="0"/>
          </a:p>
        </p:txBody>
      </p:sp>
      <p:pic>
        <p:nvPicPr>
          <p:cNvPr id="39940" name="Picture 4"/>
          <p:cNvPicPr>
            <a:picLocks noChangeAspect="1" noChangeArrowheads="1"/>
          </p:cNvPicPr>
          <p:nvPr/>
        </p:nvPicPr>
        <p:blipFill>
          <a:blip r:embed="rId2"/>
          <a:srcRect/>
          <a:stretch>
            <a:fillRect/>
          </a:stretch>
        </p:blipFill>
        <p:spPr bwMode="auto">
          <a:xfrm>
            <a:off x="357158" y="4857760"/>
            <a:ext cx="3295660" cy="16002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939784"/>
          </a:xfrm>
        </p:spPr>
        <p:txBody>
          <a:bodyPr>
            <a:normAutofit/>
          </a:bodyPr>
          <a:lstStyle/>
          <a:p>
            <a:r>
              <a:rPr lang="ar-SA" sz="4000" b="1" dirty="0"/>
              <a:t>خطرات مکانیکی محیط کار</a:t>
            </a:r>
            <a:r>
              <a:rPr lang="en-US" sz="4000" b="1" dirty="0"/>
              <a:t>: </a:t>
            </a:r>
            <a:endParaRPr lang="fa-IR" sz="4000" dirty="0"/>
          </a:p>
        </p:txBody>
      </p:sp>
      <p:sp>
        <p:nvSpPr>
          <p:cNvPr id="3" name="Content Placeholder 2"/>
          <p:cNvSpPr>
            <a:spLocks noGrp="1"/>
          </p:cNvSpPr>
          <p:nvPr>
            <p:ph idx="1"/>
          </p:nvPr>
        </p:nvSpPr>
        <p:spPr>
          <a:xfrm>
            <a:off x="357158" y="1000108"/>
            <a:ext cx="8329642" cy="4840303"/>
          </a:xfrm>
        </p:spPr>
        <p:txBody>
          <a:bodyPr>
            <a:normAutofit fontScale="77500" lnSpcReduction="20000"/>
          </a:bodyPr>
          <a:lstStyle/>
          <a:p>
            <a:r>
              <a:rPr lang="ar-SA" dirty="0"/>
              <a:t>پرتاب اجسام رها شده از طبقات یا برخورد با قطعات و مواد پرتاب شده در اثر </a:t>
            </a:r>
            <a:r>
              <a:rPr lang="ar-SA" dirty="0" smtClean="0"/>
              <a:t>سنگ</a:t>
            </a:r>
            <a:r>
              <a:rPr lang="fa-IR" dirty="0" smtClean="0"/>
              <a:t> </a:t>
            </a:r>
            <a:r>
              <a:rPr lang="ar-SA" dirty="0" smtClean="0"/>
              <a:t>زنی</a:t>
            </a:r>
            <a:r>
              <a:rPr lang="ar-SA" dirty="0"/>
              <a:t>، جوشکاري، برشکاري، تراشکاري</a:t>
            </a:r>
            <a:endParaRPr lang="en-US" dirty="0"/>
          </a:p>
          <a:p>
            <a:r>
              <a:rPr lang="ar-SA" dirty="0"/>
              <a:t>گیرافتادن اعضاي بدن بین اجزاي متحرك ماشین </a:t>
            </a:r>
            <a:r>
              <a:rPr lang="ar-SA" dirty="0" smtClean="0"/>
              <a:t>آلات</a:t>
            </a:r>
            <a:r>
              <a:rPr lang="fa-IR" dirty="0" smtClean="0"/>
              <a:t>                     </a:t>
            </a:r>
            <a:r>
              <a:rPr lang="ar-SA" dirty="0" smtClean="0"/>
              <a:t> </a:t>
            </a:r>
            <a:r>
              <a:rPr lang="ar-SA" dirty="0"/>
              <a:t>مانند شفت ها، نوار نقاله، وینچ ، تسمه، پولی، پره هاي </a:t>
            </a:r>
            <a:endParaRPr lang="fa-IR" dirty="0"/>
          </a:p>
          <a:p>
            <a:pPr>
              <a:buNone/>
            </a:pPr>
            <a:r>
              <a:rPr lang="fa-IR" dirty="0" smtClean="0"/>
              <a:t>    </a:t>
            </a:r>
            <a:r>
              <a:rPr lang="ar-SA" dirty="0" smtClean="0"/>
              <a:t>درحال </a:t>
            </a:r>
            <a:r>
              <a:rPr lang="ar-SA" dirty="0"/>
              <a:t>گردش، تراشکاري در ماشین تراش، فرزکاري </a:t>
            </a:r>
            <a:endParaRPr lang="fa-IR" dirty="0" smtClean="0"/>
          </a:p>
          <a:p>
            <a:r>
              <a:rPr lang="ar-SA" dirty="0" smtClean="0"/>
              <a:t> له</a:t>
            </a:r>
            <a:r>
              <a:rPr lang="fa-IR" dirty="0" smtClean="0"/>
              <a:t> </a:t>
            </a:r>
            <a:r>
              <a:rPr lang="ar-SA" dirty="0" smtClean="0"/>
              <a:t>شدگی </a:t>
            </a:r>
            <a:r>
              <a:rPr lang="ar-SA" dirty="0"/>
              <a:t>بین اجسام متحرك و داراي حرکت رفت و برگشتی مثل ماشین صفحه </a:t>
            </a:r>
            <a:r>
              <a:rPr lang="ar-SA" dirty="0" smtClean="0"/>
              <a:t>تراش</a:t>
            </a:r>
            <a:endParaRPr lang="fa-IR" dirty="0" smtClean="0"/>
          </a:p>
          <a:p>
            <a:r>
              <a:rPr lang="ar-SA" dirty="0" smtClean="0"/>
              <a:t> </a:t>
            </a:r>
            <a:r>
              <a:rPr lang="ar-SA" dirty="0"/>
              <a:t>سطوح داغ و سرد </a:t>
            </a:r>
            <a:r>
              <a:rPr lang="en-US" dirty="0"/>
              <a:t>(</a:t>
            </a:r>
            <a:r>
              <a:rPr lang="ar-SA" dirty="0"/>
              <a:t>عامل شوك، سوختگی و پرت </a:t>
            </a:r>
            <a:r>
              <a:rPr lang="ar-SA" dirty="0" smtClean="0"/>
              <a:t>شدن </a:t>
            </a:r>
            <a:r>
              <a:rPr lang="ar-SA" dirty="0"/>
              <a:t>کارگر در نتیجه عدم تعادل </a:t>
            </a:r>
            <a:r>
              <a:rPr lang="en-US" dirty="0"/>
              <a:t>) </a:t>
            </a:r>
            <a:r>
              <a:rPr lang="ar-SA" dirty="0"/>
              <a:t>گیر کردن دست و لباس و کشیده شدن قسمتی از بدن به داخل دستگاه </a:t>
            </a:r>
            <a:r>
              <a:rPr lang="en-US" dirty="0"/>
              <a:t>(</a:t>
            </a:r>
            <a:r>
              <a:rPr lang="ar-SA" dirty="0"/>
              <a:t>بین دو چرخ دنده درگیر با هم، چرخ و زنجیر یا غلتکهاي دوار</a:t>
            </a:r>
            <a:endParaRPr lang="en-US" dirty="0"/>
          </a:p>
          <a:p>
            <a:r>
              <a:rPr lang="ar-SA" dirty="0"/>
              <a:t>ایجاد ضربه و بریده شدن اعضاي بدن </a:t>
            </a:r>
            <a:endParaRPr lang="en-US" dirty="0"/>
          </a:p>
          <a:p>
            <a:r>
              <a:rPr lang="ar-SA" dirty="0"/>
              <a:t>برخورد با ماشین آلات در اثر تغییر فاصله آنها با دیواره ها و سایر ماشین آلات </a:t>
            </a:r>
            <a:endParaRPr lang="en-US" dirty="0"/>
          </a:p>
          <a:p>
            <a:pPr>
              <a:buNone/>
            </a:pPr>
            <a:endParaRPr lang="fa-IR" dirty="0"/>
          </a:p>
        </p:txBody>
      </p:sp>
      <p:pic>
        <p:nvPicPr>
          <p:cNvPr id="45061" name="Picture 5"/>
          <p:cNvPicPr>
            <a:picLocks noChangeAspect="1" noChangeArrowheads="1"/>
          </p:cNvPicPr>
          <p:nvPr/>
        </p:nvPicPr>
        <p:blipFill>
          <a:blip r:embed="rId2"/>
          <a:srcRect/>
          <a:stretch>
            <a:fillRect/>
          </a:stretch>
        </p:blipFill>
        <p:spPr bwMode="auto">
          <a:xfrm>
            <a:off x="785786" y="1428736"/>
            <a:ext cx="1647827" cy="1209675"/>
          </a:xfrm>
          <a:prstGeom prst="rect">
            <a:avLst/>
          </a:prstGeom>
          <a:noFill/>
          <a:ln w="9525">
            <a:noFill/>
            <a:miter lim="800000"/>
            <a:headEnd/>
            <a:tailEnd/>
          </a:ln>
          <a:effectLst/>
        </p:spPr>
      </p:pic>
      <p:pic>
        <p:nvPicPr>
          <p:cNvPr id="45063" name="Picture 7"/>
          <p:cNvPicPr>
            <a:picLocks noChangeAspect="1" noChangeArrowheads="1"/>
          </p:cNvPicPr>
          <p:nvPr/>
        </p:nvPicPr>
        <p:blipFill>
          <a:blip r:embed="rId3"/>
          <a:srcRect/>
          <a:stretch>
            <a:fillRect/>
          </a:stretch>
        </p:blipFill>
        <p:spPr bwMode="auto">
          <a:xfrm>
            <a:off x="2857488" y="5429264"/>
            <a:ext cx="3400425" cy="112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txBody>
          <a:bodyPr>
            <a:normAutofit/>
          </a:bodyPr>
          <a:lstStyle/>
          <a:p>
            <a:r>
              <a:rPr lang="ar-SA" sz="3600" b="1" dirty="0"/>
              <a:t>پیشگیري از حوادث </a:t>
            </a:r>
            <a:r>
              <a:rPr lang="ar-SA" sz="3600" b="1" dirty="0">
                <a:solidFill>
                  <a:srgbClr val="CC3300"/>
                </a:solidFill>
              </a:rPr>
              <a:t>مکانیکی </a:t>
            </a:r>
            <a:endParaRPr lang="fa-IR" sz="3600" dirty="0">
              <a:solidFill>
                <a:srgbClr val="CC3300"/>
              </a:solidFill>
            </a:endParaRPr>
          </a:p>
        </p:txBody>
      </p:sp>
      <p:sp>
        <p:nvSpPr>
          <p:cNvPr id="3" name="Content Placeholder 2"/>
          <p:cNvSpPr>
            <a:spLocks noGrp="1"/>
          </p:cNvSpPr>
          <p:nvPr>
            <p:ph idx="1"/>
          </p:nvPr>
        </p:nvSpPr>
        <p:spPr>
          <a:xfrm>
            <a:off x="0" y="1000108"/>
            <a:ext cx="9072594" cy="4525963"/>
          </a:xfrm>
        </p:spPr>
        <p:txBody>
          <a:bodyPr>
            <a:normAutofit/>
          </a:bodyPr>
          <a:lstStyle/>
          <a:p>
            <a:r>
              <a:rPr lang="ar-SA" sz="2400" dirty="0">
                <a:cs typeface="B Lotus" pitchFamily="2" charset="-78"/>
              </a:rPr>
              <a:t>تعیین مسیر عبور لیفتراك و ماشین آلات حمل و نقل </a:t>
            </a:r>
            <a:endParaRPr lang="en-US" sz="2400" dirty="0">
              <a:cs typeface="B Lotus" pitchFamily="2" charset="-78"/>
            </a:endParaRPr>
          </a:p>
          <a:p>
            <a:r>
              <a:rPr lang="ar-SA" sz="2400" dirty="0">
                <a:cs typeface="B Lotus" pitchFamily="2" charset="-78"/>
              </a:rPr>
              <a:t>پبشگیري از سر خوردن، پرت شدن و سکندري </a:t>
            </a:r>
            <a:r>
              <a:rPr lang="ar-SA" sz="2400" dirty="0" smtClean="0">
                <a:cs typeface="B Lotus" pitchFamily="2" charset="-78"/>
              </a:rPr>
              <a:t>رفتن</a:t>
            </a:r>
            <a:r>
              <a:rPr lang="en-US" sz="2400" dirty="0" smtClean="0">
                <a:cs typeface="B Lotus" pitchFamily="2" charset="-78"/>
              </a:rPr>
              <a:t>)</a:t>
            </a:r>
            <a:r>
              <a:rPr lang="ar-SA" sz="2400" dirty="0" smtClean="0">
                <a:cs typeface="B Lotus" pitchFamily="2" charset="-78"/>
              </a:rPr>
              <a:t>اصلاح </a:t>
            </a:r>
            <a:r>
              <a:rPr lang="ar-SA" sz="2400" dirty="0">
                <a:cs typeface="B Lotus" pitchFamily="2" charset="-78"/>
              </a:rPr>
              <a:t>مسیر رفت </a:t>
            </a:r>
            <a:r>
              <a:rPr lang="ar-SA" sz="2400" dirty="0" smtClean="0">
                <a:cs typeface="B Lotus" pitchFamily="2" charset="-78"/>
              </a:rPr>
              <a:t>وآمد ونصب حفاظ</a:t>
            </a:r>
            <a:r>
              <a:rPr lang="en-US" sz="2400" dirty="0" smtClean="0">
                <a:cs typeface="B Lotus" pitchFamily="2" charset="-78"/>
              </a:rPr>
              <a:t>(</a:t>
            </a:r>
            <a:endParaRPr lang="en-US" sz="2400" dirty="0">
              <a:cs typeface="B Lotus" pitchFamily="2" charset="-78"/>
            </a:endParaRPr>
          </a:p>
          <a:p>
            <a:r>
              <a:rPr lang="ar-SA" sz="2400" dirty="0">
                <a:cs typeface="B Lotus" pitchFamily="2" charset="-78"/>
              </a:rPr>
              <a:t>نظافت سطوح و جمع آوري گل و لاي و رفع لغزندگی ها </a:t>
            </a:r>
            <a:endParaRPr lang="en-US" sz="2400" dirty="0">
              <a:cs typeface="B Lotus" pitchFamily="2" charset="-78"/>
            </a:endParaRPr>
          </a:p>
          <a:p>
            <a:r>
              <a:rPr lang="ar-SA" sz="2400" dirty="0">
                <a:cs typeface="B Lotus" pitchFamily="2" charset="-78"/>
              </a:rPr>
              <a:t>وجود دستگیره در مسیرهاي شیبدار و ایجاد و استفاده از سکوي کار مناسب </a:t>
            </a:r>
            <a:endParaRPr lang="en-US" sz="2400" dirty="0">
              <a:cs typeface="B Lotus" pitchFamily="2" charset="-78"/>
            </a:endParaRPr>
          </a:p>
          <a:p>
            <a:r>
              <a:rPr lang="ar-SA" sz="2400" dirty="0">
                <a:cs typeface="B Lotus" pitchFamily="2" charset="-78"/>
              </a:rPr>
              <a:t>استفاده ایمن از وسایل حمل و نقل </a:t>
            </a:r>
            <a:r>
              <a:rPr lang="ar-SA" sz="2400" dirty="0" smtClean="0">
                <a:cs typeface="B Lotus" pitchFamily="2" charset="-78"/>
              </a:rPr>
              <a:t>برقی،جرثقیل وبالابرهاوماشین </a:t>
            </a:r>
            <a:r>
              <a:rPr lang="ar-SA" sz="2400" dirty="0">
                <a:cs typeface="B Lotus" pitchFamily="2" charset="-78"/>
              </a:rPr>
              <a:t>آلات </a:t>
            </a:r>
            <a:r>
              <a:rPr lang="ar-SA" sz="2400" dirty="0" smtClean="0">
                <a:cs typeface="B Lotus" pitchFamily="2" charset="-78"/>
              </a:rPr>
              <a:t>حمل</a:t>
            </a:r>
            <a:r>
              <a:rPr lang="en-US" sz="2400" dirty="0" smtClean="0">
                <a:cs typeface="B Lotus" pitchFamily="2" charset="-78"/>
              </a:rPr>
              <a:t> </a:t>
            </a:r>
            <a:r>
              <a:rPr lang="ar-SA" sz="2400" dirty="0" smtClean="0">
                <a:cs typeface="B Lotus" pitchFamily="2" charset="-78"/>
              </a:rPr>
              <a:t>و </a:t>
            </a:r>
            <a:r>
              <a:rPr lang="ar-SA" sz="2400" dirty="0">
                <a:cs typeface="B Lotus" pitchFamily="2" charset="-78"/>
              </a:rPr>
              <a:t>نقل </a:t>
            </a:r>
            <a:endParaRPr lang="en-US" sz="2400" dirty="0">
              <a:cs typeface="B Lotus" pitchFamily="2" charset="-78"/>
            </a:endParaRPr>
          </a:p>
          <a:p>
            <a:r>
              <a:rPr lang="ar-SA" sz="2400" dirty="0">
                <a:cs typeface="B Lotus" pitchFamily="2" charset="-78"/>
              </a:rPr>
              <a:t>جمع آوري اشیاء تیز و برنده و فلزات بدون علایم هشدار دهنده در محل کار </a:t>
            </a:r>
            <a:endParaRPr lang="en-US" sz="2400" dirty="0">
              <a:cs typeface="B Lotus" pitchFamily="2" charset="-78"/>
            </a:endParaRPr>
          </a:p>
          <a:p>
            <a:r>
              <a:rPr lang="ar-SA" sz="2400" dirty="0">
                <a:cs typeface="B Lotus" pitchFamily="2" charset="-78"/>
              </a:rPr>
              <a:t>عدم عبور </a:t>
            </a:r>
            <a:r>
              <a:rPr lang="ar-SA" sz="2400" dirty="0" smtClean="0">
                <a:cs typeface="B Lotus" pitchFamily="2" charset="-78"/>
              </a:rPr>
              <a:t>جرثقیل</a:t>
            </a:r>
            <a:r>
              <a:rPr lang="en-US" sz="2400" dirty="0" smtClean="0">
                <a:cs typeface="B Lotus" pitchFamily="2" charset="-78"/>
              </a:rPr>
              <a:t>) </a:t>
            </a:r>
            <a:r>
              <a:rPr lang="ar-SA" sz="2400" dirty="0">
                <a:cs typeface="B Lotus" pitchFamily="2" charset="-78"/>
              </a:rPr>
              <a:t>با بار یا بدون </a:t>
            </a:r>
            <a:r>
              <a:rPr lang="ar-SA" sz="2400" dirty="0" smtClean="0">
                <a:cs typeface="B Lotus" pitchFamily="2" charset="-78"/>
              </a:rPr>
              <a:t>بار</a:t>
            </a:r>
            <a:r>
              <a:rPr lang="en-US" sz="2400" dirty="0">
                <a:cs typeface="B Lotus" pitchFamily="2" charset="-78"/>
              </a:rPr>
              <a:t>(</a:t>
            </a:r>
            <a:r>
              <a:rPr lang="en-US" sz="2400" dirty="0" smtClean="0">
                <a:cs typeface="B Lotus" pitchFamily="2" charset="-78"/>
              </a:rPr>
              <a:t> </a:t>
            </a:r>
            <a:r>
              <a:rPr lang="ar-SA" sz="2400" dirty="0">
                <a:cs typeface="B Lotus" pitchFamily="2" charset="-78"/>
              </a:rPr>
              <a:t>از بالاي سر افراد </a:t>
            </a:r>
            <a:r>
              <a:rPr lang="en-US" sz="2400" dirty="0" smtClean="0">
                <a:cs typeface="B Lotus" pitchFamily="2" charset="-78"/>
              </a:rPr>
              <a:t>)</a:t>
            </a:r>
            <a:r>
              <a:rPr lang="ar-SA" sz="2400" dirty="0" smtClean="0">
                <a:cs typeface="B Lotus" pitchFamily="2" charset="-78"/>
              </a:rPr>
              <a:t>کارگران </a:t>
            </a:r>
            <a:r>
              <a:rPr lang="ar-SA" sz="2400" dirty="0">
                <a:cs typeface="B Lotus" pitchFamily="2" charset="-78"/>
              </a:rPr>
              <a:t>و </a:t>
            </a:r>
            <a:r>
              <a:rPr lang="ar-SA" sz="2400" dirty="0" smtClean="0">
                <a:cs typeface="B Lotus" pitchFamily="2" charset="-78"/>
              </a:rPr>
              <a:t>عابران</a:t>
            </a:r>
            <a:r>
              <a:rPr lang="en-US" sz="2400" dirty="0" smtClean="0">
                <a:cs typeface="B Lotus" pitchFamily="2" charset="-78"/>
              </a:rPr>
              <a:t>(</a:t>
            </a:r>
            <a:endParaRPr lang="en-US" sz="2400" dirty="0">
              <a:cs typeface="B Lotus" pitchFamily="2" charset="-78"/>
            </a:endParaRPr>
          </a:p>
          <a:p>
            <a:r>
              <a:rPr lang="ar-SA" sz="2400" dirty="0">
                <a:cs typeface="B Lotus" pitchFamily="2" charset="-78"/>
              </a:rPr>
              <a:t>عدم حضور افراد غیر مجاز در محل فعالیت جرثقیل </a:t>
            </a:r>
            <a:endParaRPr lang="en-US" sz="2400" dirty="0">
              <a:cs typeface="B Lotus" pitchFamily="2" charset="-78"/>
            </a:endParaRPr>
          </a:p>
          <a:p>
            <a:r>
              <a:rPr lang="ar-SA" sz="2400" dirty="0">
                <a:cs typeface="B Lotus" pitchFamily="2" charset="-78"/>
              </a:rPr>
              <a:t>خاموش کردن کلیه وسایل نقلیه در زمان استراحت یا در زمانی که فعالیتی صورت </a:t>
            </a:r>
            <a:r>
              <a:rPr lang="ar-SA" sz="2400" dirty="0" smtClean="0">
                <a:cs typeface="B Lotus" pitchFamily="2" charset="-78"/>
              </a:rPr>
              <a:t>نمیگیرد</a:t>
            </a:r>
            <a:r>
              <a:rPr lang="en-US" sz="2400" dirty="0" smtClean="0">
                <a:cs typeface="B Lotus" pitchFamily="2" charset="-78"/>
              </a:rPr>
              <a:t>.</a:t>
            </a:r>
            <a:r>
              <a:rPr lang="ar-SA" sz="2400" dirty="0" smtClean="0">
                <a:cs typeface="B Lotus" pitchFamily="2" charset="-78"/>
              </a:rPr>
              <a:t> </a:t>
            </a:r>
            <a:endParaRPr lang="en-US" sz="2400" dirty="0">
              <a:cs typeface="B Lotus" pitchFamily="2" charset="-78"/>
            </a:endParaRPr>
          </a:p>
          <a:p>
            <a:endParaRPr lang="fa-IR" dirty="0"/>
          </a:p>
        </p:txBody>
      </p:sp>
      <p:pic>
        <p:nvPicPr>
          <p:cNvPr id="4" name="Picture 3"/>
          <p:cNvPicPr/>
          <p:nvPr/>
        </p:nvPicPr>
        <p:blipFill>
          <a:blip r:embed="rId2" cstate="print"/>
          <a:srcRect/>
          <a:stretch>
            <a:fillRect/>
          </a:stretch>
        </p:blipFill>
        <p:spPr bwMode="auto">
          <a:xfrm>
            <a:off x="2571736" y="4929198"/>
            <a:ext cx="4486910" cy="1785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كاردر</a:t>
            </a:r>
            <a:r>
              <a:rPr lang="ar-SA" b="1" dirty="0" smtClean="0"/>
              <a:t>ارتفاع</a:t>
            </a:r>
            <a:r>
              <a:rPr lang="en-US" b="1" dirty="0" smtClean="0"/>
              <a:t>- </a:t>
            </a:r>
            <a:r>
              <a:rPr lang="ar-SA" b="1" dirty="0" smtClean="0"/>
              <a:t> </a:t>
            </a:r>
            <a:r>
              <a:rPr lang="fa-IR" b="1" dirty="0" smtClean="0"/>
              <a:t>سقوط</a:t>
            </a:r>
            <a:endParaRPr lang="fa-IR" dirty="0"/>
          </a:p>
        </p:txBody>
      </p:sp>
      <p:sp>
        <p:nvSpPr>
          <p:cNvPr id="3" name="Content Placeholder 2"/>
          <p:cNvSpPr>
            <a:spLocks noGrp="1"/>
          </p:cNvSpPr>
          <p:nvPr>
            <p:ph idx="1"/>
          </p:nvPr>
        </p:nvSpPr>
        <p:spPr>
          <a:xfrm>
            <a:off x="457200" y="1285860"/>
            <a:ext cx="8229600" cy="4840303"/>
          </a:xfrm>
        </p:spPr>
        <p:txBody>
          <a:bodyPr/>
          <a:lstStyle/>
          <a:p>
            <a:pPr algn="just">
              <a:buNone/>
            </a:pPr>
            <a:r>
              <a:rPr lang="fa-IR" dirty="0" smtClean="0"/>
              <a:t>     </a:t>
            </a:r>
            <a:r>
              <a:rPr lang="ar-SA" dirty="0" smtClean="0"/>
              <a:t>طبق </a:t>
            </a:r>
            <a:r>
              <a:rPr lang="ar-SA" dirty="0"/>
              <a:t>مقررات و دستورالعملهاي ایمنی، </a:t>
            </a:r>
            <a:r>
              <a:rPr lang="fa-IR" dirty="0" smtClean="0"/>
              <a:t>انجام كار در </a:t>
            </a:r>
            <a:r>
              <a:rPr lang="ar-SA" dirty="0" smtClean="0"/>
              <a:t>ارتفاع </a:t>
            </a:r>
            <a:r>
              <a:rPr lang="en-US" dirty="0"/>
              <a:t>120 </a:t>
            </a:r>
            <a:r>
              <a:rPr lang="fa-IR" dirty="0" smtClean="0"/>
              <a:t> </a:t>
            </a:r>
            <a:r>
              <a:rPr lang="ar-SA" dirty="0" smtClean="0"/>
              <a:t>سانتیمتر </a:t>
            </a:r>
            <a:r>
              <a:rPr lang="fa-IR" dirty="0" smtClean="0"/>
              <a:t>نسبت به سطح مبنا </a:t>
            </a:r>
            <a:r>
              <a:rPr lang="ar-SA" dirty="0" smtClean="0"/>
              <a:t>نیاز </a:t>
            </a:r>
            <a:r>
              <a:rPr lang="ar-SA" dirty="0"/>
              <a:t>به حفاظت از سقوط دارد</a:t>
            </a:r>
            <a:r>
              <a:rPr lang="en-US" dirty="0"/>
              <a:t>.</a:t>
            </a:r>
            <a:r>
              <a:rPr lang="ar-SA" dirty="0"/>
              <a:t> </a:t>
            </a:r>
            <a:r>
              <a:rPr lang="ar-SA" dirty="0" smtClean="0"/>
              <a:t>براساس </a:t>
            </a:r>
            <a:r>
              <a:rPr lang="ar-SA" dirty="0"/>
              <a:t>آمارهاي موجود بیشترین حوادث ناشی از کار در کارگاهها به دلیل سقوط از ارتفاع و استفاده از تجهیزات ساختمانی موقت و </a:t>
            </a:r>
            <a:r>
              <a:rPr lang="ar-SA" dirty="0" smtClean="0"/>
              <a:t>ناایمن </a:t>
            </a:r>
            <a:r>
              <a:rPr lang="ar-SA" dirty="0"/>
              <a:t>بوده و عواقب آن نیز به خاطر صدمه به سر و ستون فقرات معمولا بسیار شدید و از نوع فوتی یا قطع نخاع </a:t>
            </a:r>
            <a:r>
              <a:rPr lang="ar-SA" dirty="0" smtClean="0"/>
              <a:t>می</a:t>
            </a:r>
            <a:r>
              <a:rPr lang="fa-IR" smtClean="0"/>
              <a:t> </a:t>
            </a:r>
            <a:r>
              <a:rPr lang="ar-SA" smtClean="0"/>
              <a:t>باشد</a:t>
            </a:r>
            <a:r>
              <a:rPr lang="en-US" dirty="0"/>
              <a:t>.</a:t>
            </a:r>
          </a:p>
          <a:p>
            <a:endParaRPr lang="fa-I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t>كاردر</a:t>
            </a:r>
            <a:r>
              <a:rPr lang="ar-SA" sz="3200" b="1" dirty="0" smtClean="0"/>
              <a:t>ارتفاع</a:t>
            </a:r>
            <a:r>
              <a:rPr lang="fa-IR" sz="3200" b="1" dirty="0" smtClean="0"/>
              <a:t/>
            </a:r>
            <a:br>
              <a:rPr lang="fa-IR" sz="3200" b="1" dirty="0" smtClean="0"/>
            </a:br>
            <a:r>
              <a:rPr lang="ar-SA" sz="3200" b="1" dirty="0" smtClean="0">
                <a:solidFill>
                  <a:srgbClr val="CC3300"/>
                </a:solidFill>
                <a:cs typeface="B Yagut" pitchFamily="2" charset="-78"/>
              </a:rPr>
              <a:t>راههاي پیشگیري از سقوط</a:t>
            </a:r>
            <a:r>
              <a:rPr lang="en-US" sz="3200" b="1" dirty="0" smtClean="0">
                <a:solidFill>
                  <a:srgbClr val="CC3300"/>
                </a:solidFill>
                <a:cs typeface="B Yagut" pitchFamily="2" charset="-78"/>
              </a:rPr>
              <a:t>: </a:t>
            </a:r>
            <a:r>
              <a:rPr lang="ar-SA" sz="3200" b="1" dirty="0" smtClean="0">
                <a:solidFill>
                  <a:srgbClr val="CC3300"/>
                </a:solidFill>
                <a:cs typeface="B Yagut" pitchFamily="2" charset="-78"/>
              </a:rPr>
              <a:t> </a:t>
            </a:r>
            <a:endParaRPr lang="fa-IR" sz="3200" dirty="0">
              <a:solidFill>
                <a:srgbClr val="CC3300"/>
              </a:solidFill>
              <a:cs typeface="B Yagut" pitchFamily="2" charset="-78"/>
            </a:endParaRPr>
          </a:p>
        </p:txBody>
      </p:sp>
      <p:sp>
        <p:nvSpPr>
          <p:cNvPr id="4" name="Content Placeholder 3"/>
          <p:cNvSpPr>
            <a:spLocks noGrp="1"/>
          </p:cNvSpPr>
          <p:nvPr>
            <p:ph sz="half" idx="2"/>
          </p:nvPr>
        </p:nvSpPr>
        <p:spPr>
          <a:xfrm>
            <a:off x="4572000" y="1600200"/>
            <a:ext cx="4114800" cy="4525963"/>
          </a:xfrm>
        </p:spPr>
        <p:txBody>
          <a:bodyPr/>
          <a:lstStyle/>
          <a:p>
            <a:pPr algn="just">
              <a:buNone/>
            </a:pPr>
            <a:r>
              <a:rPr lang="en-US" b="1" dirty="0" smtClean="0">
                <a:solidFill>
                  <a:srgbClr val="000099"/>
                </a:solidFill>
              </a:rPr>
              <a:t>    </a:t>
            </a:r>
            <a:r>
              <a:rPr lang="ar-SA" b="1" dirty="0" smtClean="0">
                <a:solidFill>
                  <a:srgbClr val="000099"/>
                </a:solidFill>
              </a:rPr>
              <a:t>محدود کننده</a:t>
            </a:r>
            <a:r>
              <a:rPr lang="en-US" b="1" dirty="0" smtClean="0">
                <a:solidFill>
                  <a:srgbClr val="000099"/>
                </a:solidFill>
              </a:rPr>
              <a:t> </a:t>
            </a:r>
            <a:r>
              <a:rPr lang="ar-SA" b="1" dirty="0" smtClean="0">
                <a:solidFill>
                  <a:srgbClr val="000099"/>
                </a:solidFill>
              </a:rPr>
              <a:t>ها</a:t>
            </a:r>
            <a:r>
              <a:rPr lang="en-US" b="1" dirty="0" smtClean="0">
                <a:solidFill>
                  <a:srgbClr val="000099"/>
                </a:solidFill>
              </a:rPr>
              <a:t>:</a:t>
            </a:r>
            <a:r>
              <a:rPr lang="ar-SA" b="1" dirty="0" smtClean="0">
                <a:solidFill>
                  <a:srgbClr val="000099"/>
                </a:solidFill>
              </a:rPr>
              <a:t> </a:t>
            </a:r>
            <a:endParaRPr lang="en-US" b="1" dirty="0" smtClean="0">
              <a:solidFill>
                <a:srgbClr val="000099"/>
              </a:solidFill>
            </a:endParaRPr>
          </a:p>
          <a:p>
            <a:pPr algn="just">
              <a:buNone/>
            </a:pPr>
            <a:r>
              <a:rPr lang="fa-IR" dirty="0" smtClean="0"/>
              <a:t>    با</a:t>
            </a:r>
            <a:r>
              <a:rPr lang="en-US" dirty="0" smtClean="0"/>
              <a:t> </a:t>
            </a:r>
            <a:r>
              <a:rPr lang="ar-SA" dirty="0" smtClean="0"/>
              <a:t>نصب حفاظ و نرده</a:t>
            </a:r>
            <a:r>
              <a:rPr lang="en-US" dirty="0" smtClean="0"/>
              <a:t> </a:t>
            </a:r>
            <a:r>
              <a:rPr lang="ar-SA" dirty="0" smtClean="0"/>
              <a:t>کشی و علامت گذاري مناسب از ورود افراد به محدوده خطر جلوگیري شود و</a:t>
            </a:r>
            <a:r>
              <a:rPr lang="en-US" dirty="0" smtClean="0"/>
              <a:t> </a:t>
            </a:r>
            <a:r>
              <a:rPr lang="ar-SA" dirty="0" smtClean="0"/>
              <a:t>احتمال سقوط به حداقل برسد</a:t>
            </a:r>
            <a:r>
              <a:rPr lang="en-US" dirty="0" smtClean="0"/>
              <a:t>)</a:t>
            </a:r>
            <a:r>
              <a:rPr lang="ar-SA" dirty="0" smtClean="0"/>
              <a:t>محدودیت نزدیک شدن به لبه هاو پرتگاهها هنگام کار در ارتفاع</a:t>
            </a:r>
            <a:r>
              <a:rPr lang="en-US" dirty="0" smtClean="0"/>
              <a:t>(</a:t>
            </a:r>
          </a:p>
          <a:p>
            <a:endParaRPr lang="fa-IR" dirty="0"/>
          </a:p>
        </p:txBody>
      </p:sp>
      <p:pic>
        <p:nvPicPr>
          <p:cNvPr id="46082" name="Picture 2"/>
          <p:cNvPicPr>
            <a:picLocks noGrp="1" noChangeAspect="1" noChangeArrowheads="1"/>
          </p:cNvPicPr>
          <p:nvPr>
            <p:ph sz="half" idx="1"/>
          </p:nvPr>
        </p:nvPicPr>
        <p:blipFill>
          <a:blip r:embed="rId2"/>
          <a:srcRect/>
          <a:stretch>
            <a:fillRect/>
          </a:stretch>
        </p:blipFill>
        <p:spPr bwMode="auto">
          <a:xfrm>
            <a:off x="928662" y="1643050"/>
            <a:ext cx="3152775" cy="205740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a:srcRect/>
          <a:stretch>
            <a:fillRect/>
          </a:stretch>
        </p:blipFill>
        <p:spPr bwMode="auto">
          <a:xfrm>
            <a:off x="928662" y="3929066"/>
            <a:ext cx="3071834" cy="2200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كاردر</a:t>
            </a:r>
            <a:r>
              <a:rPr lang="ar-SA" b="1" dirty="0" smtClean="0"/>
              <a:t>ارتفاع</a:t>
            </a:r>
            <a:r>
              <a:rPr lang="fa-IR" b="1" dirty="0" smtClean="0"/>
              <a:t/>
            </a:r>
            <a:br>
              <a:rPr lang="fa-IR" b="1" dirty="0" smtClean="0"/>
            </a:br>
            <a:r>
              <a:rPr lang="ar-SA" b="1" dirty="0" smtClean="0">
                <a:solidFill>
                  <a:srgbClr val="CC3300"/>
                </a:solidFill>
                <a:cs typeface="B Yagut" pitchFamily="2" charset="-78"/>
              </a:rPr>
              <a:t>راههاي پیشگیري از سقوط</a:t>
            </a:r>
            <a:r>
              <a:rPr lang="en-US" b="1" dirty="0" smtClean="0">
                <a:solidFill>
                  <a:srgbClr val="CC3300"/>
                </a:solidFill>
                <a:cs typeface="B Yagut" pitchFamily="2" charset="-78"/>
              </a:rPr>
              <a:t>: </a:t>
            </a:r>
            <a:endParaRPr lang="fa-IR" dirty="0"/>
          </a:p>
        </p:txBody>
      </p:sp>
      <p:sp>
        <p:nvSpPr>
          <p:cNvPr id="4" name="Content Placeholder 3"/>
          <p:cNvSpPr>
            <a:spLocks noGrp="1"/>
          </p:cNvSpPr>
          <p:nvPr>
            <p:ph sz="half" idx="2"/>
          </p:nvPr>
        </p:nvSpPr>
        <p:spPr>
          <a:xfrm>
            <a:off x="4143372" y="1600201"/>
            <a:ext cx="4543428" cy="3043246"/>
          </a:xfrm>
        </p:spPr>
        <p:txBody>
          <a:bodyPr>
            <a:normAutofit lnSpcReduction="10000"/>
          </a:bodyPr>
          <a:lstStyle/>
          <a:p>
            <a:pPr algn="just">
              <a:buNone/>
            </a:pPr>
            <a:r>
              <a:rPr lang="en-US" b="1" dirty="0" smtClean="0">
                <a:solidFill>
                  <a:srgbClr val="000099"/>
                </a:solidFill>
              </a:rPr>
              <a:t>    </a:t>
            </a:r>
            <a:r>
              <a:rPr lang="ar-SA" b="1" dirty="0" smtClean="0">
                <a:solidFill>
                  <a:srgbClr val="000099"/>
                </a:solidFill>
              </a:rPr>
              <a:t>متوقف کننده</a:t>
            </a:r>
            <a:r>
              <a:rPr lang="en-US" b="1" dirty="0" smtClean="0">
                <a:solidFill>
                  <a:srgbClr val="000099"/>
                </a:solidFill>
              </a:rPr>
              <a:t> </a:t>
            </a:r>
            <a:r>
              <a:rPr lang="ar-SA" b="1" dirty="0" smtClean="0">
                <a:solidFill>
                  <a:srgbClr val="000099"/>
                </a:solidFill>
              </a:rPr>
              <a:t>ها</a:t>
            </a:r>
            <a:r>
              <a:rPr lang="en-US" b="1" dirty="0" smtClean="0">
                <a:solidFill>
                  <a:srgbClr val="000099"/>
                </a:solidFill>
              </a:rPr>
              <a:t>: </a:t>
            </a:r>
            <a:r>
              <a:rPr lang="ar-SA" dirty="0" smtClean="0"/>
              <a:t>در زمان کار در ارتفاع از سقوط به طبقه همکف و سقوط از طبقات جلوگیري میکنند</a:t>
            </a:r>
            <a:r>
              <a:rPr lang="en-US" dirty="0" smtClean="0"/>
              <a:t>. </a:t>
            </a:r>
            <a:r>
              <a:rPr lang="ar-SA" dirty="0" smtClean="0"/>
              <a:t>استفاده از عوامل نگهدارنده مانند کمربندنجات</a:t>
            </a:r>
            <a:r>
              <a:rPr lang="en-US" dirty="0" smtClean="0"/>
              <a:t>)</a:t>
            </a:r>
            <a:r>
              <a:rPr lang="ar-SA" dirty="0" smtClean="0"/>
              <a:t>هارنس</a:t>
            </a:r>
            <a:r>
              <a:rPr lang="en-US" dirty="0" smtClean="0"/>
              <a:t>(</a:t>
            </a:r>
            <a:r>
              <a:rPr lang="ar-SA" dirty="0" smtClean="0"/>
              <a:t>و طناب نجات که به نقطهاي با فاصله از لبه و پرتگاه متصل باشد</a:t>
            </a:r>
            <a:r>
              <a:rPr lang="en-US" dirty="0" smtClean="0"/>
              <a:t>.</a:t>
            </a:r>
          </a:p>
          <a:p>
            <a:endParaRPr lang="fa-IR" dirty="0"/>
          </a:p>
        </p:txBody>
      </p:sp>
      <p:pic>
        <p:nvPicPr>
          <p:cNvPr id="47106" name="Picture 2"/>
          <p:cNvPicPr>
            <a:picLocks noGrp="1" noChangeAspect="1" noChangeArrowheads="1"/>
          </p:cNvPicPr>
          <p:nvPr>
            <p:ph sz="half" idx="1"/>
          </p:nvPr>
        </p:nvPicPr>
        <p:blipFill>
          <a:blip r:embed="rId2"/>
          <a:srcRect/>
          <a:stretch>
            <a:fillRect/>
          </a:stretch>
        </p:blipFill>
        <p:spPr bwMode="auto">
          <a:xfrm>
            <a:off x="6215074" y="4357694"/>
            <a:ext cx="2085975" cy="1924050"/>
          </a:xfrm>
          <a:prstGeom prst="rect">
            <a:avLst/>
          </a:prstGeom>
          <a:noFill/>
          <a:ln w="9525">
            <a:noFill/>
            <a:miter lim="800000"/>
            <a:headEnd/>
            <a:tailEnd/>
          </a:ln>
          <a:effectLst/>
        </p:spPr>
      </p:pic>
      <p:pic>
        <p:nvPicPr>
          <p:cNvPr id="47107" name="Picture 3"/>
          <p:cNvPicPr>
            <a:picLocks noChangeAspect="1" noChangeArrowheads="1"/>
          </p:cNvPicPr>
          <p:nvPr/>
        </p:nvPicPr>
        <p:blipFill>
          <a:blip r:embed="rId3"/>
          <a:srcRect/>
          <a:stretch>
            <a:fillRect/>
          </a:stretch>
        </p:blipFill>
        <p:spPr bwMode="auto">
          <a:xfrm>
            <a:off x="785786" y="1809752"/>
            <a:ext cx="3219450" cy="1905000"/>
          </a:xfrm>
          <a:prstGeom prst="rect">
            <a:avLst/>
          </a:prstGeom>
          <a:noFill/>
          <a:ln w="9525">
            <a:noFill/>
            <a:miter lim="800000"/>
            <a:headEnd/>
            <a:tailEnd/>
          </a:ln>
          <a:effectLst/>
        </p:spPr>
      </p:pic>
      <p:pic>
        <p:nvPicPr>
          <p:cNvPr id="7" name="Picture 6"/>
          <p:cNvPicPr/>
          <p:nvPr/>
        </p:nvPicPr>
        <p:blipFill>
          <a:blip r:embed="rId4" cstate="print"/>
          <a:srcRect/>
          <a:stretch>
            <a:fillRect/>
          </a:stretch>
        </p:blipFill>
        <p:spPr bwMode="auto">
          <a:xfrm>
            <a:off x="857224" y="4071942"/>
            <a:ext cx="4857784" cy="228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كاردر</a:t>
            </a:r>
            <a:r>
              <a:rPr lang="ar-SA" b="1" dirty="0" smtClean="0"/>
              <a:t>ارتفاع</a:t>
            </a:r>
            <a:r>
              <a:rPr lang="fa-IR" b="1" dirty="0" smtClean="0"/>
              <a:t/>
            </a:r>
            <a:br>
              <a:rPr lang="fa-IR" b="1" dirty="0" smtClean="0"/>
            </a:br>
            <a:r>
              <a:rPr lang="ar-SA" b="1" dirty="0" smtClean="0">
                <a:solidFill>
                  <a:srgbClr val="CC3300"/>
                </a:solidFill>
                <a:cs typeface="B Yagut" pitchFamily="2" charset="-78"/>
              </a:rPr>
              <a:t>راههاي پیشگیري از سقوط</a:t>
            </a:r>
            <a:r>
              <a:rPr lang="en-US" b="1" dirty="0" smtClean="0">
                <a:solidFill>
                  <a:srgbClr val="CC3300"/>
                </a:solidFill>
                <a:cs typeface="B Yagut" pitchFamily="2" charset="-78"/>
              </a:rPr>
              <a:t>: </a:t>
            </a:r>
            <a:endParaRPr lang="fa-IR" dirty="0"/>
          </a:p>
        </p:txBody>
      </p:sp>
      <p:sp>
        <p:nvSpPr>
          <p:cNvPr id="4" name="Content Placeholder 3"/>
          <p:cNvSpPr>
            <a:spLocks noGrp="1"/>
          </p:cNvSpPr>
          <p:nvPr>
            <p:ph sz="half" idx="2"/>
          </p:nvPr>
        </p:nvSpPr>
        <p:spPr>
          <a:xfrm>
            <a:off x="4000496" y="1600200"/>
            <a:ext cx="4929222" cy="4525963"/>
          </a:xfrm>
        </p:spPr>
        <p:txBody>
          <a:bodyPr/>
          <a:lstStyle/>
          <a:p>
            <a:pPr algn="just">
              <a:buNone/>
            </a:pPr>
            <a:r>
              <a:rPr lang="en-US" b="1" dirty="0" smtClean="0"/>
              <a:t>    </a:t>
            </a:r>
            <a:r>
              <a:rPr lang="ar-SA" b="1" dirty="0" smtClean="0"/>
              <a:t>کاهش دهنده صدمات</a:t>
            </a:r>
            <a:r>
              <a:rPr lang="en-US" b="1" dirty="0" smtClean="0"/>
              <a:t>: </a:t>
            </a:r>
            <a:r>
              <a:rPr lang="ar-SA" dirty="0" smtClean="0"/>
              <a:t>با نصب تور نجات و ایجاد طبقات فرعی، در صورت سقوط</a:t>
            </a:r>
            <a:r>
              <a:rPr lang="fa-IR" dirty="0" smtClean="0"/>
              <a:t> </a:t>
            </a:r>
            <a:r>
              <a:rPr lang="ar-SA" dirty="0" smtClean="0"/>
              <a:t>، از برخورد فرد با زمین جلوگیري کرده و از بروز</a:t>
            </a:r>
            <a:r>
              <a:rPr lang="en-US" dirty="0" smtClean="0"/>
              <a:t> </a:t>
            </a:r>
            <a:r>
              <a:rPr lang="ar-SA" dirty="0" smtClean="0"/>
              <a:t>صدمات شدید جلوگیري می</a:t>
            </a:r>
            <a:r>
              <a:rPr lang="fa-IR" dirty="0" smtClean="0"/>
              <a:t> </a:t>
            </a:r>
            <a:r>
              <a:rPr lang="ar-SA" dirty="0" smtClean="0"/>
              <a:t>نماید</a:t>
            </a:r>
            <a:r>
              <a:rPr lang="en-US" dirty="0" smtClean="0"/>
              <a:t>.</a:t>
            </a:r>
          </a:p>
        </p:txBody>
      </p:sp>
      <p:pic>
        <p:nvPicPr>
          <p:cNvPr id="48130" name="Picture 2"/>
          <p:cNvPicPr>
            <a:picLocks noGrp="1" noChangeAspect="1" noChangeArrowheads="1"/>
          </p:cNvPicPr>
          <p:nvPr>
            <p:ph sz="half" idx="1"/>
          </p:nvPr>
        </p:nvPicPr>
        <p:blipFill>
          <a:blip r:embed="rId2"/>
          <a:srcRect/>
          <a:stretch>
            <a:fillRect/>
          </a:stretch>
        </p:blipFill>
        <p:spPr bwMode="auto">
          <a:xfrm>
            <a:off x="714348" y="4000504"/>
            <a:ext cx="4786346" cy="250033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714348" y="1785926"/>
            <a:ext cx="3286148" cy="2071702"/>
          </a:xfrm>
          <a:prstGeom prst="rect">
            <a:avLst/>
          </a:prstGeom>
          <a:noFill/>
          <a:ln w="9525">
            <a:noFill/>
            <a:miter lim="800000"/>
            <a:headEnd/>
            <a:tailEnd/>
          </a:ln>
          <a:effectLst/>
        </p:spPr>
      </p:pic>
      <p:pic>
        <p:nvPicPr>
          <p:cNvPr id="48132" name="Picture 4"/>
          <p:cNvPicPr>
            <a:picLocks noChangeAspect="1" noChangeArrowheads="1"/>
          </p:cNvPicPr>
          <p:nvPr/>
        </p:nvPicPr>
        <p:blipFill>
          <a:blip r:embed="rId4"/>
          <a:srcRect/>
          <a:stretch>
            <a:fillRect/>
          </a:stretch>
        </p:blipFill>
        <p:spPr bwMode="auto">
          <a:xfrm>
            <a:off x="5786446" y="4000504"/>
            <a:ext cx="2557464" cy="25003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600" b="1" dirty="0" smtClean="0"/>
              <a:t>كاردر</a:t>
            </a:r>
            <a:r>
              <a:rPr lang="ar-SA" sz="3600" b="1" dirty="0" smtClean="0"/>
              <a:t>ارتفاع</a:t>
            </a:r>
            <a:r>
              <a:rPr lang="fa-IR" sz="3600" b="1" dirty="0" smtClean="0"/>
              <a:t/>
            </a:r>
            <a:br>
              <a:rPr lang="fa-IR" sz="3600" b="1" dirty="0" smtClean="0"/>
            </a:br>
            <a:r>
              <a:rPr lang="fa-IR" sz="3600" b="1" dirty="0" smtClean="0"/>
              <a:t> </a:t>
            </a:r>
            <a:r>
              <a:rPr lang="fa-IR" sz="3600" b="1" dirty="0">
                <a:solidFill>
                  <a:srgbClr val="CC3300"/>
                </a:solidFill>
              </a:rPr>
              <a:t>ن</a:t>
            </a:r>
            <a:r>
              <a:rPr lang="ar-SA" sz="3600" b="1" dirty="0">
                <a:solidFill>
                  <a:srgbClr val="CC3300"/>
                </a:solidFill>
              </a:rPr>
              <a:t>صب داربست و سکوي کار </a:t>
            </a:r>
            <a:r>
              <a:rPr lang="ar-SA" sz="3600" b="1" dirty="0" smtClean="0">
                <a:solidFill>
                  <a:srgbClr val="CC3300"/>
                </a:solidFill>
              </a:rPr>
              <a:t>مناسب</a:t>
            </a:r>
            <a:endParaRPr lang="fa-IR" sz="3600" dirty="0">
              <a:solidFill>
                <a:srgbClr val="CC3300"/>
              </a:solidFill>
            </a:endParaRPr>
          </a:p>
        </p:txBody>
      </p:sp>
      <p:sp>
        <p:nvSpPr>
          <p:cNvPr id="4" name="Content Placeholder 3"/>
          <p:cNvSpPr>
            <a:spLocks noGrp="1"/>
          </p:cNvSpPr>
          <p:nvPr>
            <p:ph sz="half" idx="2"/>
          </p:nvPr>
        </p:nvSpPr>
        <p:spPr>
          <a:xfrm>
            <a:off x="2143108" y="1428736"/>
            <a:ext cx="6858048" cy="5286412"/>
          </a:xfrm>
        </p:spPr>
        <p:txBody>
          <a:bodyPr>
            <a:normAutofit fontScale="55000" lnSpcReduction="20000"/>
          </a:bodyPr>
          <a:lstStyle/>
          <a:p>
            <a:r>
              <a:rPr lang="ar-SA" sz="4400" dirty="0"/>
              <a:t>محاسبه استحکام داربست و نصب صحیح داربست </a:t>
            </a:r>
            <a:endParaRPr lang="en-US" sz="4400" dirty="0"/>
          </a:p>
          <a:p>
            <a:r>
              <a:rPr lang="ar-SA" sz="4400" dirty="0"/>
              <a:t>محکم بستن اتصالات </a:t>
            </a:r>
            <a:endParaRPr lang="en-US" sz="4400" dirty="0"/>
          </a:p>
          <a:p>
            <a:r>
              <a:rPr lang="ar-SA" sz="4400" dirty="0"/>
              <a:t>نصب پاشنه براي عدم نفوذ در خاك </a:t>
            </a:r>
            <a:endParaRPr lang="en-US" sz="4400" dirty="0"/>
          </a:p>
          <a:p>
            <a:r>
              <a:rPr lang="ar-SA" sz="4400" dirty="0"/>
              <a:t>رعایت موارد ایمنی براي عابران</a:t>
            </a:r>
            <a:endParaRPr lang="en-US" sz="4400" dirty="0"/>
          </a:p>
          <a:p>
            <a:r>
              <a:rPr lang="ar-SA" sz="4400" dirty="0"/>
              <a:t>نصب گارد ریلها </a:t>
            </a:r>
            <a:r>
              <a:rPr lang="ar-SA" sz="4400" dirty="0" smtClean="0"/>
              <a:t>در</a:t>
            </a:r>
            <a:r>
              <a:rPr lang="fa-IR" sz="4400" dirty="0" smtClean="0"/>
              <a:t>3</a:t>
            </a:r>
            <a:r>
              <a:rPr lang="ar-SA" sz="4400" dirty="0" smtClean="0"/>
              <a:t>سطح </a:t>
            </a:r>
            <a:r>
              <a:rPr lang="ar-SA" sz="4400" dirty="0"/>
              <a:t>کمر، زانو و مچ</a:t>
            </a:r>
            <a:endParaRPr lang="en-US" sz="4400" dirty="0"/>
          </a:p>
          <a:p>
            <a:r>
              <a:rPr lang="ar-SA" sz="4400" dirty="0"/>
              <a:t>ایجاد راه پله و دسترسی مناسب </a:t>
            </a:r>
            <a:endParaRPr lang="en-US" sz="4400" dirty="0"/>
          </a:p>
          <a:p>
            <a:r>
              <a:rPr lang="ar-SA" sz="4400" dirty="0"/>
              <a:t>همسطح بودن الوارها و عدم وجود لبه </a:t>
            </a:r>
            <a:endParaRPr lang="en-US" sz="4400" dirty="0"/>
          </a:p>
          <a:p>
            <a:r>
              <a:rPr lang="ar-SA" sz="4400" dirty="0"/>
              <a:t>به هم بستن صحیح الوارها </a:t>
            </a:r>
            <a:endParaRPr lang="en-US" sz="4400" dirty="0"/>
          </a:p>
          <a:p>
            <a:r>
              <a:rPr lang="ar-SA" sz="4400" dirty="0" smtClean="0"/>
              <a:t>عرض</a:t>
            </a:r>
            <a:r>
              <a:rPr lang="fa-IR" sz="4400" dirty="0" smtClean="0"/>
              <a:t> </a:t>
            </a:r>
            <a:r>
              <a:rPr lang="ar-SA" sz="4400" dirty="0" smtClean="0"/>
              <a:t>مناسب </a:t>
            </a:r>
            <a:r>
              <a:rPr lang="ar-SA" sz="4400" dirty="0"/>
              <a:t>الوارها و لغرنده نبودن آنها و توجه به استحکام آن </a:t>
            </a:r>
            <a:endParaRPr lang="en-US" sz="4400" dirty="0"/>
          </a:p>
          <a:p>
            <a:r>
              <a:rPr lang="ar-SA" sz="4400" dirty="0"/>
              <a:t>محکم بستن داربست به ساختمان </a:t>
            </a:r>
            <a:endParaRPr lang="en-US" sz="4400" dirty="0"/>
          </a:p>
          <a:p>
            <a:r>
              <a:rPr lang="ar-SA" sz="4400" dirty="0"/>
              <a:t>سنگین نکردن سکوي کار</a:t>
            </a:r>
            <a:endParaRPr lang="en-US" sz="4400" dirty="0"/>
          </a:p>
          <a:p>
            <a:r>
              <a:rPr lang="ar-SA" sz="4400" dirty="0"/>
              <a:t>آموزش داربست بند و براي نصب صحیح داربست </a:t>
            </a:r>
            <a:endParaRPr lang="en-US" sz="4400" dirty="0"/>
          </a:p>
          <a:p>
            <a:r>
              <a:rPr lang="ar-SA" sz="4400" dirty="0"/>
              <a:t>استفاده از کمربند ایمنی در مناطق بدون حفاظ </a:t>
            </a:r>
            <a:endParaRPr lang="en-US" sz="4400" dirty="0"/>
          </a:p>
          <a:p>
            <a:r>
              <a:rPr lang="ar-SA" sz="4400" dirty="0"/>
              <a:t>چک کردن داربست بر اساس چک لیست ایمنی داربست </a:t>
            </a:r>
            <a:endParaRPr lang="en-US" sz="4400" dirty="0"/>
          </a:p>
          <a:p>
            <a:endParaRPr lang="fa-IR" dirty="0"/>
          </a:p>
        </p:txBody>
      </p:sp>
      <p:pic>
        <p:nvPicPr>
          <p:cNvPr id="5" name="Content Placeholder 4"/>
          <p:cNvPicPr>
            <a:picLocks noGrp="1"/>
          </p:cNvPicPr>
          <p:nvPr>
            <p:ph sz="half" idx="1"/>
          </p:nvPr>
        </p:nvPicPr>
        <p:blipFill>
          <a:blip r:embed="rId2" cstate="print"/>
          <a:srcRect/>
          <a:stretch>
            <a:fillRect/>
          </a:stretch>
        </p:blipFill>
        <p:spPr bwMode="auto">
          <a:xfrm>
            <a:off x="142844" y="1428736"/>
            <a:ext cx="2357454" cy="4929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1" dirty="0" smtClean="0"/>
              <a:t>اهداف</a:t>
            </a:r>
            <a:r>
              <a:rPr lang="fa-IR" b="1" dirty="0" smtClean="0"/>
              <a:t> دوره:</a:t>
            </a:r>
            <a:endParaRPr lang="fa-IR" dirty="0"/>
          </a:p>
        </p:txBody>
      </p:sp>
      <p:sp>
        <p:nvSpPr>
          <p:cNvPr id="3" name="Content Placeholder 2"/>
          <p:cNvSpPr>
            <a:spLocks noGrp="1"/>
          </p:cNvSpPr>
          <p:nvPr>
            <p:ph idx="1"/>
          </p:nvPr>
        </p:nvSpPr>
        <p:spPr/>
        <p:txBody>
          <a:bodyPr>
            <a:normAutofit lnSpcReduction="10000"/>
          </a:bodyPr>
          <a:lstStyle/>
          <a:p>
            <a:pPr lvl="0" algn="just"/>
            <a:r>
              <a:rPr lang="ar-SA" dirty="0">
                <a:cs typeface="B Yagut" pitchFamily="2" charset="-78"/>
              </a:rPr>
              <a:t>حفظ سلامت کارگران و </a:t>
            </a:r>
            <a:r>
              <a:rPr lang="ar-SA" dirty="0" smtClean="0">
                <a:cs typeface="B Yagut" pitchFamily="2" charset="-78"/>
              </a:rPr>
              <a:t>سرمایه</a:t>
            </a:r>
            <a:r>
              <a:rPr lang="fa-IR" dirty="0" smtClean="0">
                <a:cs typeface="B Yagut" pitchFamily="2" charset="-78"/>
              </a:rPr>
              <a:t> </a:t>
            </a:r>
            <a:r>
              <a:rPr lang="ar-SA" dirty="0" smtClean="0">
                <a:cs typeface="B Yagut" pitchFamily="2" charset="-78"/>
              </a:rPr>
              <a:t>هاي </a:t>
            </a:r>
            <a:r>
              <a:rPr lang="ar-SA" dirty="0">
                <a:cs typeface="B Yagut" pitchFamily="2" charset="-78"/>
              </a:rPr>
              <a:t>انسانی کشور در برابر حوادث و بیماريهاي ناشی از کار؛ </a:t>
            </a:r>
            <a:endParaRPr lang="en-US" dirty="0">
              <a:cs typeface="B Yagut" pitchFamily="2" charset="-78"/>
            </a:endParaRPr>
          </a:p>
          <a:p>
            <a:pPr lvl="0" algn="just"/>
            <a:r>
              <a:rPr lang="ar-SA" dirty="0">
                <a:cs typeface="B Yagut" pitchFamily="2" charset="-78"/>
              </a:rPr>
              <a:t>ارتقاي سطح آگاهی کارگران شاغل در کارگاههاي مشمول قانون کار در قالب امور پیمانکاري؛</a:t>
            </a:r>
            <a:endParaRPr lang="en-US" dirty="0">
              <a:cs typeface="B Yagut" pitchFamily="2" charset="-78"/>
            </a:endParaRPr>
          </a:p>
          <a:p>
            <a:pPr lvl="0" algn="just"/>
            <a:r>
              <a:rPr lang="ar-SA" dirty="0">
                <a:cs typeface="B Yagut" pitchFamily="2" charset="-78"/>
              </a:rPr>
              <a:t>حفظ حقوق کارگران در شناسایی عوامل زیان آور و خطرات و ریسکهاي محیطهاي کار و پیشگیري از بروز حوادث و بیماريهاي ناشی از کار؛</a:t>
            </a:r>
            <a:endParaRPr lang="en-US" dirty="0">
              <a:cs typeface="B Yagut" pitchFamily="2" charset="-78"/>
            </a:endParaRPr>
          </a:p>
          <a:p>
            <a:pPr lvl="0" algn="just"/>
            <a:r>
              <a:rPr lang="ar-SA" dirty="0">
                <a:cs typeface="B Yagut" pitchFamily="2" charset="-78"/>
              </a:rPr>
              <a:t>افزایش </a:t>
            </a:r>
            <a:r>
              <a:rPr lang="ar-SA" dirty="0" smtClean="0">
                <a:cs typeface="B Yagut" pitchFamily="2" charset="-78"/>
              </a:rPr>
              <a:t>بهره</a:t>
            </a:r>
            <a:r>
              <a:rPr lang="fa-IR" dirty="0" smtClean="0">
                <a:cs typeface="B Yagut" pitchFamily="2" charset="-78"/>
              </a:rPr>
              <a:t> </a:t>
            </a:r>
            <a:r>
              <a:rPr lang="ar-SA" dirty="0" smtClean="0">
                <a:cs typeface="B Yagut" pitchFamily="2" charset="-78"/>
              </a:rPr>
              <a:t>وري </a:t>
            </a:r>
            <a:r>
              <a:rPr lang="ar-SA" dirty="0">
                <a:cs typeface="B Yagut" pitchFamily="2" charset="-78"/>
              </a:rPr>
              <a:t>از طریق </a:t>
            </a:r>
            <a:r>
              <a:rPr lang="ar-SA" dirty="0" smtClean="0">
                <a:cs typeface="B Yagut" pitchFamily="2" charset="-78"/>
              </a:rPr>
              <a:t>ایمن</a:t>
            </a:r>
            <a:r>
              <a:rPr lang="fa-IR" dirty="0" smtClean="0">
                <a:cs typeface="B Yagut" pitchFamily="2" charset="-78"/>
              </a:rPr>
              <a:t> </a:t>
            </a:r>
            <a:r>
              <a:rPr lang="ar-SA" dirty="0" smtClean="0">
                <a:cs typeface="B Yagut" pitchFamily="2" charset="-78"/>
              </a:rPr>
              <a:t>سازي </a:t>
            </a:r>
            <a:r>
              <a:rPr lang="ar-SA" dirty="0">
                <a:cs typeface="B Yagut" pitchFamily="2" charset="-78"/>
              </a:rPr>
              <a:t>محیط کار و کاهش </a:t>
            </a:r>
            <a:r>
              <a:rPr lang="ar-SA" dirty="0" smtClean="0">
                <a:cs typeface="B Yagut" pitchFamily="2" charset="-78"/>
              </a:rPr>
              <a:t>هزینه</a:t>
            </a:r>
            <a:r>
              <a:rPr lang="fa-IR" dirty="0" smtClean="0">
                <a:cs typeface="B Yagut" pitchFamily="2" charset="-78"/>
              </a:rPr>
              <a:t> </a:t>
            </a:r>
            <a:r>
              <a:rPr lang="ar-SA" dirty="0" smtClean="0">
                <a:cs typeface="B Yagut" pitchFamily="2" charset="-78"/>
              </a:rPr>
              <a:t>هاي </a:t>
            </a:r>
            <a:r>
              <a:rPr lang="ar-SA" dirty="0">
                <a:cs typeface="B Yagut" pitchFamily="2" charset="-78"/>
              </a:rPr>
              <a:t>حوادث و بیماريهاي  ناشی از کار؛</a:t>
            </a:r>
            <a:endParaRPr lang="en-US" dirty="0">
              <a:cs typeface="B Yagut" pitchFamily="2" charset="-78"/>
            </a:endParaRPr>
          </a:p>
          <a:p>
            <a:pPr algn="just"/>
            <a:endParaRPr lang="fa-IR" dirty="0">
              <a:cs typeface="B Yagut"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2800" b="1" dirty="0">
                <a:solidFill>
                  <a:srgbClr val="CC3300"/>
                </a:solidFill>
                <a:cs typeface="B Titr" pitchFamily="2" charset="-78"/>
              </a:rPr>
              <a:t>موارد ایمنی در عملیات گود برداري، تخریب و فضاهاي محدود</a:t>
            </a:r>
            <a:endParaRPr lang="fa-IR" sz="2800" dirty="0">
              <a:solidFill>
                <a:srgbClr val="CC3300"/>
              </a:solidFill>
              <a:cs typeface="B Titr" pitchFamily="2" charset="-78"/>
            </a:endParaRPr>
          </a:p>
        </p:txBody>
      </p:sp>
      <p:sp>
        <p:nvSpPr>
          <p:cNvPr id="4" name="Content Placeholder 3"/>
          <p:cNvSpPr>
            <a:spLocks noGrp="1"/>
          </p:cNvSpPr>
          <p:nvPr>
            <p:ph sz="half" idx="2"/>
          </p:nvPr>
        </p:nvSpPr>
        <p:spPr>
          <a:xfrm>
            <a:off x="3286116" y="1600200"/>
            <a:ext cx="5400684" cy="4525963"/>
          </a:xfrm>
        </p:spPr>
        <p:txBody>
          <a:bodyPr>
            <a:normAutofit fontScale="85000" lnSpcReduction="20000"/>
          </a:bodyPr>
          <a:lstStyle/>
          <a:p>
            <a:r>
              <a:rPr lang="ar-SA" dirty="0"/>
              <a:t>لزوم آموزش تخصصی براي کار در مخازن و فضاي بسته، نصب </a:t>
            </a:r>
            <a:r>
              <a:rPr lang="ar-SA" dirty="0" smtClean="0"/>
              <a:t>لوله</a:t>
            </a:r>
            <a:r>
              <a:rPr lang="en-US" dirty="0" smtClean="0"/>
              <a:t> </a:t>
            </a:r>
            <a:r>
              <a:rPr lang="ar-SA" dirty="0" smtClean="0"/>
              <a:t>هاي </a:t>
            </a:r>
            <a:r>
              <a:rPr lang="ar-SA" dirty="0"/>
              <a:t>گاز و آب، کار و تعمیرات در داخل مخازن،داخل </a:t>
            </a:r>
            <a:r>
              <a:rPr lang="ar-SA" dirty="0" smtClean="0"/>
              <a:t>لوله</a:t>
            </a:r>
            <a:r>
              <a:rPr lang="en-US" dirty="0" smtClean="0"/>
              <a:t> </a:t>
            </a:r>
            <a:r>
              <a:rPr lang="ar-SA" dirty="0" smtClean="0"/>
              <a:t>ها </a:t>
            </a:r>
            <a:r>
              <a:rPr lang="ar-SA" dirty="0"/>
              <a:t>و سیستم هاي انتقال آب و فاضلاب، حفاريچاه ها و قنوات و سایر حفاريهاي زیرزمینی</a:t>
            </a:r>
            <a:endParaRPr lang="en-US" dirty="0"/>
          </a:p>
          <a:p>
            <a:r>
              <a:rPr lang="ar-SA" dirty="0"/>
              <a:t>کنترل و نگهداري شیب و دیواره گودال، کانال و ترانشه </a:t>
            </a:r>
            <a:endParaRPr lang="en-US" dirty="0"/>
          </a:p>
          <a:p>
            <a:r>
              <a:rPr lang="ar-SA" dirty="0"/>
              <a:t>چک دیوارهها در هر شیفت </a:t>
            </a:r>
            <a:r>
              <a:rPr lang="ar-SA" dirty="0" smtClean="0"/>
              <a:t>بخصوص</a:t>
            </a:r>
            <a:r>
              <a:rPr lang="fa-IR" dirty="0" smtClean="0"/>
              <a:t> </a:t>
            </a:r>
            <a:r>
              <a:rPr lang="ar-SA" dirty="0" smtClean="0"/>
              <a:t>پس</a:t>
            </a:r>
            <a:r>
              <a:rPr lang="fa-IR" dirty="0" smtClean="0"/>
              <a:t> </a:t>
            </a:r>
            <a:r>
              <a:rPr lang="ar-SA" dirty="0" smtClean="0"/>
              <a:t>از </a:t>
            </a:r>
            <a:r>
              <a:rPr lang="ar-SA" dirty="0"/>
              <a:t>بارندگیها </a:t>
            </a:r>
            <a:endParaRPr lang="en-US" dirty="0"/>
          </a:p>
          <a:p>
            <a:r>
              <a:rPr lang="ar-SA" dirty="0"/>
              <a:t>راه دسترسی و خروج مناسب با نردبان </a:t>
            </a:r>
            <a:r>
              <a:rPr lang="en-US" dirty="0" smtClean="0"/>
              <a:t>)</a:t>
            </a:r>
            <a:r>
              <a:rPr lang="ar-SA" dirty="0" smtClean="0"/>
              <a:t>حداقل </a:t>
            </a:r>
            <a:r>
              <a:rPr lang="ar-SA" dirty="0"/>
              <a:t>ارتفاع </a:t>
            </a:r>
            <a:r>
              <a:rPr lang="en-US" dirty="0"/>
              <a:t>2 </a:t>
            </a:r>
            <a:r>
              <a:rPr lang="ar-SA" dirty="0" smtClean="0"/>
              <a:t>متر</a:t>
            </a:r>
            <a:r>
              <a:rPr lang="en-US" dirty="0" smtClean="0"/>
              <a:t>(</a:t>
            </a:r>
            <a:endParaRPr lang="en-US" dirty="0"/>
          </a:p>
          <a:p>
            <a:r>
              <a:rPr lang="ar-SA" dirty="0"/>
              <a:t>توجه به علایم ریزش </a:t>
            </a:r>
            <a:r>
              <a:rPr lang="ar-SA" dirty="0" smtClean="0"/>
              <a:t>دیواره</a:t>
            </a:r>
            <a:r>
              <a:rPr lang="en-US" dirty="0" smtClean="0"/>
              <a:t> </a:t>
            </a:r>
            <a:r>
              <a:rPr lang="ar-SA" dirty="0" smtClean="0"/>
              <a:t>ها </a:t>
            </a:r>
            <a:r>
              <a:rPr lang="ar-SA" dirty="0"/>
              <a:t>و سقف و آموزش کارگران براي واکنش سریع در زمان </a:t>
            </a:r>
            <a:r>
              <a:rPr lang="ar-SA" dirty="0" smtClean="0"/>
              <a:t>ریزش</a:t>
            </a:r>
            <a:endParaRPr lang="en-US" dirty="0" smtClean="0"/>
          </a:p>
          <a:p>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500034" y="1748631"/>
            <a:ext cx="274185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2800" b="1" dirty="0">
                <a:solidFill>
                  <a:srgbClr val="CC3300"/>
                </a:solidFill>
                <a:cs typeface="B Titr" pitchFamily="2" charset="-78"/>
              </a:rPr>
              <a:t>موارد ایمنی در عملیات گود برداري، تخریب و فضاهاي محدود</a:t>
            </a:r>
            <a:endParaRPr lang="fa-IR" sz="2800" dirty="0">
              <a:solidFill>
                <a:srgbClr val="CC3300"/>
              </a:solidFill>
              <a:cs typeface="B Titr" pitchFamily="2" charset="-78"/>
            </a:endParaRPr>
          </a:p>
        </p:txBody>
      </p:sp>
      <p:sp>
        <p:nvSpPr>
          <p:cNvPr id="4" name="Content Placeholder 3"/>
          <p:cNvSpPr>
            <a:spLocks noGrp="1"/>
          </p:cNvSpPr>
          <p:nvPr>
            <p:ph sz="half" idx="2"/>
          </p:nvPr>
        </p:nvSpPr>
        <p:spPr>
          <a:xfrm>
            <a:off x="3286116" y="1600200"/>
            <a:ext cx="5400684" cy="4900634"/>
          </a:xfrm>
        </p:spPr>
        <p:txBody>
          <a:bodyPr>
            <a:normAutofit fontScale="85000" lnSpcReduction="10000"/>
          </a:bodyPr>
          <a:lstStyle/>
          <a:p>
            <a:r>
              <a:rPr lang="ar-SA" dirty="0" smtClean="0"/>
              <a:t>تهویه </a:t>
            </a:r>
            <a:r>
              <a:rPr lang="ar-SA" dirty="0"/>
              <a:t>مناسب و کنترل نشتی گاز در فضاهاي بسته </a:t>
            </a:r>
            <a:endParaRPr lang="en-US" dirty="0"/>
          </a:p>
          <a:p>
            <a:pPr algn="just"/>
            <a:r>
              <a:rPr lang="ar-SA" dirty="0"/>
              <a:t>روشنایی مناسب لبه ها و راه هاي خروج و اطراف جرثقیل </a:t>
            </a:r>
            <a:endParaRPr lang="en-US" dirty="0"/>
          </a:p>
          <a:p>
            <a:pPr algn="just"/>
            <a:r>
              <a:rPr lang="ar-SA" dirty="0"/>
              <a:t>استفاده از کلاه ایمنی و سایر وسایل حفاظت فردي</a:t>
            </a:r>
            <a:endParaRPr lang="en-US" dirty="0"/>
          </a:p>
          <a:p>
            <a:pPr algn="just"/>
            <a:r>
              <a:rPr lang="ar-SA" dirty="0"/>
              <a:t>در شروع عملیات حفر چاه وجود حداقل دو نفر و با افزایش عمق چاه به </a:t>
            </a:r>
            <a:r>
              <a:rPr lang="en-US" dirty="0"/>
              <a:t>5 </a:t>
            </a:r>
            <a:r>
              <a:rPr lang="ar-SA" dirty="0"/>
              <a:t>نفر، وجود حداقل سه نفر الزامی است</a:t>
            </a:r>
            <a:endParaRPr lang="en-US" dirty="0"/>
          </a:p>
          <a:p>
            <a:pPr algn="just"/>
            <a:r>
              <a:rPr lang="ar-SA" dirty="0"/>
              <a:t>عملیات تخریب باید از بالاترین قسمت و طبقات ساختمان شروع و به پایین ادامه یابد قبل از عملیات تخریب و گودبرداري وحفر چاه، زمین مورد نظر باید با توجه به جنس خاك و لایه هاي زمین و از لحاظ استحکام و وجود قنات و سیستم آب و فاضلاب و برق کاملا بررسی شود</a:t>
            </a:r>
            <a:r>
              <a:rPr lang="en-US" dirty="0" smtClean="0"/>
              <a:t>.</a:t>
            </a:r>
            <a:endParaRPr lang="en-US" dirty="0"/>
          </a:p>
        </p:txBody>
      </p:sp>
      <p:pic>
        <p:nvPicPr>
          <p:cNvPr id="6" name="Picture 5"/>
          <p:cNvPicPr/>
          <p:nvPr/>
        </p:nvPicPr>
        <p:blipFill>
          <a:blip r:embed="rId2" cstate="print"/>
          <a:srcRect/>
          <a:stretch>
            <a:fillRect/>
          </a:stretch>
        </p:blipFill>
        <p:spPr bwMode="auto">
          <a:xfrm>
            <a:off x="571472" y="1571612"/>
            <a:ext cx="2426335"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74638"/>
            <a:ext cx="8572560" cy="2297106"/>
          </a:xfrm>
        </p:spPr>
        <p:txBody>
          <a:bodyPr>
            <a:normAutofit fontScale="90000"/>
          </a:bodyPr>
          <a:lstStyle/>
          <a:p>
            <a:pPr>
              <a:lnSpc>
                <a:spcPct val="150000"/>
              </a:lnSpc>
            </a:pPr>
            <a:r>
              <a:rPr lang="ar-SA" sz="2800" b="1" dirty="0">
                <a:solidFill>
                  <a:srgbClr val="CC3300"/>
                </a:solidFill>
              </a:rPr>
              <a:t>خطرات ناشی از انرژي الکتریکی</a:t>
            </a:r>
            <a:r>
              <a:rPr lang="en-US" sz="2800" b="1" dirty="0">
                <a:solidFill>
                  <a:srgbClr val="CC3300"/>
                </a:solidFill>
              </a:rPr>
              <a:t>: </a:t>
            </a:r>
            <a:r>
              <a:rPr lang="fa-IR" sz="2800" b="1" dirty="0" smtClean="0">
                <a:solidFill>
                  <a:srgbClr val="CC3300"/>
                </a:solidFill>
              </a:rPr>
              <a:t/>
            </a:r>
            <a:br>
              <a:rPr lang="fa-IR" sz="2800" b="1" dirty="0" smtClean="0">
                <a:solidFill>
                  <a:srgbClr val="CC3300"/>
                </a:solidFill>
              </a:rPr>
            </a:br>
            <a:r>
              <a:rPr lang="fa-IR" sz="900" b="1" dirty="0" smtClean="0">
                <a:solidFill>
                  <a:srgbClr val="CC3300"/>
                </a:solidFill>
              </a:rPr>
              <a:t/>
            </a:r>
            <a:br>
              <a:rPr lang="fa-IR" sz="900" b="1" dirty="0" smtClean="0">
                <a:solidFill>
                  <a:srgbClr val="CC3300"/>
                </a:solidFill>
              </a:rPr>
            </a:br>
            <a:r>
              <a:rPr lang="ar-SA" sz="2800" dirty="0" smtClean="0"/>
              <a:t>مهمترین عوارض ناشی از برخورد با انرژي الکتریکی عبارتست از برق گرفتگی، اختلالات قلبی، اختلالات و ضایعات عصبی، اختلالات حسی و سوختگی در اثر برق گرفتگی که شدت آن به میزان مقاومت بدن بستگی دارد</a:t>
            </a:r>
            <a:r>
              <a:rPr lang="en-US" sz="2800" dirty="0" smtClean="0"/>
              <a:t>.</a:t>
            </a:r>
            <a:endParaRPr lang="en-US" sz="2800" dirty="0">
              <a:solidFill>
                <a:srgbClr val="CC3300"/>
              </a:solidFill>
            </a:endParaRPr>
          </a:p>
        </p:txBody>
      </p:sp>
      <p:sp>
        <p:nvSpPr>
          <p:cNvPr id="4" name="Content Placeholder 3"/>
          <p:cNvSpPr>
            <a:spLocks noGrp="1"/>
          </p:cNvSpPr>
          <p:nvPr>
            <p:ph sz="half" idx="2"/>
          </p:nvPr>
        </p:nvSpPr>
        <p:spPr>
          <a:xfrm>
            <a:off x="4429124" y="3000372"/>
            <a:ext cx="4643470" cy="3929090"/>
          </a:xfrm>
        </p:spPr>
        <p:txBody>
          <a:bodyPr>
            <a:normAutofit/>
          </a:bodyPr>
          <a:lstStyle/>
          <a:p>
            <a:pPr>
              <a:buNone/>
            </a:pPr>
            <a:r>
              <a:rPr lang="fa-IR" b="1" dirty="0" smtClean="0">
                <a:solidFill>
                  <a:srgbClr val="000099"/>
                </a:solidFill>
              </a:rPr>
              <a:t>   </a:t>
            </a:r>
            <a:r>
              <a:rPr lang="ar-SA" b="1" dirty="0" smtClean="0">
                <a:solidFill>
                  <a:srgbClr val="000099"/>
                </a:solidFill>
              </a:rPr>
              <a:t>عوامل </a:t>
            </a:r>
            <a:r>
              <a:rPr lang="ar-SA" b="1" dirty="0">
                <a:solidFill>
                  <a:srgbClr val="000099"/>
                </a:solidFill>
              </a:rPr>
              <a:t>موثر در میزان </a:t>
            </a:r>
            <a:r>
              <a:rPr lang="ar-SA" b="1" dirty="0" smtClean="0">
                <a:solidFill>
                  <a:srgbClr val="000099"/>
                </a:solidFill>
              </a:rPr>
              <a:t>مقاومت</a:t>
            </a:r>
            <a:r>
              <a:rPr lang="fa-IR" b="1" dirty="0" smtClean="0">
                <a:solidFill>
                  <a:srgbClr val="000099"/>
                </a:solidFill>
              </a:rPr>
              <a:t> </a:t>
            </a:r>
            <a:r>
              <a:rPr lang="ar-SA" b="1" dirty="0" smtClean="0">
                <a:solidFill>
                  <a:srgbClr val="000099"/>
                </a:solidFill>
              </a:rPr>
              <a:t>بدن</a:t>
            </a:r>
            <a:r>
              <a:rPr lang="en-US" b="1" dirty="0">
                <a:solidFill>
                  <a:srgbClr val="000099"/>
                </a:solidFill>
              </a:rPr>
              <a:t>: </a:t>
            </a:r>
            <a:endParaRPr lang="en-US" dirty="0">
              <a:solidFill>
                <a:srgbClr val="000099"/>
              </a:solidFill>
            </a:endParaRPr>
          </a:p>
          <a:p>
            <a:pPr algn="just">
              <a:buNone/>
            </a:pPr>
            <a:r>
              <a:rPr lang="fa-IR" dirty="0" smtClean="0"/>
              <a:t>    </a:t>
            </a:r>
            <a:r>
              <a:rPr lang="ar-SA" dirty="0" smtClean="0"/>
              <a:t>ضخامت پوست</a:t>
            </a:r>
            <a:r>
              <a:rPr lang="fa-IR" dirty="0" smtClean="0"/>
              <a:t> </a:t>
            </a:r>
            <a:r>
              <a:rPr lang="ar-SA" dirty="0" smtClean="0"/>
              <a:t>، رطوبت</a:t>
            </a:r>
            <a:r>
              <a:rPr lang="fa-IR" dirty="0" smtClean="0"/>
              <a:t> </a:t>
            </a:r>
            <a:r>
              <a:rPr lang="ar-SA" dirty="0" smtClean="0"/>
              <a:t>، </a:t>
            </a:r>
            <a:r>
              <a:rPr lang="ar-SA" dirty="0"/>
              <a:t>درجه </a:t>
            </a:r>
            <a:r>
              <a:rPr lang="ar-SA" dirty="0" smtClean="0"/>
              <a:t>حرارت</a:t>
            </a:r>
            <a:r>
              <a:rPr lang="fa-IR" dirty="0" smtClean="0"/>
              <a:t> </a:t>
            </a:r>
            <a:r>
              <a:rPr lang="ar-SA" dirty="0" smtClean="0"/>
              <a:t>، </a:t>
            </a:r>
            <a:r>
              <a:rPr lang="ar-SA" dirty="0"/>
              <a:t>سطح تماس پوست</a:t>
            </a:r>
            <a:r>
              <a:rPr lang="ar-SA" dirty="0" smtClean="0"/>
              <a:t>،</a:t>
            </a:r>
            <a:r>
              <a:rPr lang="fa-IR" dirty="0" smtClean="0"/>
              <a:t> </a:t>
            </a:r>
            <a:r>
              <a:rPr lang="ar-SA" dirty="0" smtClean="0"/>
              <a:t>شدت </a:t>
            </a:r>
            <a:r>
              <a:rPr lang="ar-SA" dirty="0"/>
              <a:t>جریان </a:t>
            </a:r>
            <a:r>
              <a:rPr lang="ar-SA" dirty="0" smtClean="0"/>
              <a:t>الکتریکی</a:t>
            </a:r>
            <a:r>
              <a:rPr lang="fa-IR" dirty="0" smtClean="0"/>
              <a:t> </a:t>
            </a:r>
            <a:r>
              <a:rPr lang="ar-SA" dirty="0" smtClean="0"/>
              <a:t>، </a:t>
            </a:r>
            <a:r>
              <a:rPr lang="ar-SA" dirty="0"/>
              <a:t>مسیر عبور </a:t>
            </a:r>
            <a:r>
              <a:rPr lang="ar-SA" dirty="0" smtClean="0"/>
              <a:t>جریان</a:t>
            </a:r>
            <a:r>
              <a:rPr lang="fa-IR" dirty="0" smtClean="0"/>
              <a:t> </a:t>
            </a:r>
            <a:r>
              <a:rPr lang="ar-SA" dirty="0" smtClean="0"/>
              <a:t>، </a:t>
            </a:r>
            <a:r>
              <a:rPr lang="ar-SA" dirty="0"/>
              <a:t>مدت عبور </a:t>
            </a:r>
            <a:r>
              <a:rPr lang="ar-SA" dirty="0" smtClean="0"/>
              <a:t>جریان</a:t>
            </a:r>
            <a:r>
              <a:rPr lang="fa-IR" dirty="0" smtClean="0"/>
              <a:t> </a:t>
            </a:r>
            <a:r>
              <a:rPr lang="ar-SA" dirty="0" smtClean="0"/>
              <a:t>،</a:t>
            </a:r>
            <a:r>
              <a:rPr lang="fa-IR" dirty="0" smtClean="0"/>
              <a:t> </a:t>
            </a:r>
            <a:r>
              <a:rPr lang="ar-SA" dirty="0" smtClean="0"/>
              <a:t>نوع </a:t>
            </a:r>
            <a:r>
              <a:rPr lang="ar-SA" dirty="0"/>
              <a:t>جریان و فرکانس الکتریکی</a:t>
            </a:r>
            <a:endParaRPr lang="en-US" dirty="0"/>
          </a:p>
          <a:p>
            <a:endParaRPr lang="en-US" dirty="0"/>
          </a:p>
        </p:txBody>
      </p:sp>
      <p:pic>
        <p:nvPicPr>
          <p:cNvPr id="49154" name="Picture 2"/>
          <p:cNvPicPr>
            <a:picLocks noChangeAspect="1" noChangeArrowheads="1"/>
          </p:cNvPicPr>
          <p:nvPr/>
        </p:nvPicPr>
        <p:blipFill>
          <a:blip r:embed="rId2"/>
          <a:srcRect/>
          <a:stretch>
            <a:fillRect/>
          </a:stretch>
        </p:blipFill>
        <p:spPr bwMode="auto">
          <a:xfrm>
            <a:off x="642910" y="2857496"/>
            <a:ext cx="3500462"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544" y="476672"/>
            <a:ext cx="8605050" cy="6452790"/>
          </a:xfrm>
        </p:spPr>
        <p:txBody>
          <a:bodyPr>
            <a:normAutofit/>
          </a:bodyPr>
          <a:lstStyle/>
          <a:p>
            <a:pPr marL="0" indent="0" algn="ctr">
              <a:buNone/>
            </a:pPr>
            <a:r>
              <a:rPr lang="en-US" b="1" dirty="0">
                <a:solidFill>
                  <a:srgbClr val="FF0000"/>
                </a:solidFill>
              </a:rPr>
              <a:t> </a:t>
            </a:r>
            <a:r>
              <a:rPr lang="en-US" b="1" dirty="0" smtClean="0">
                <a:solidFill>
                  <a:srgbClr val="FF0000"/>
                </a:solidFill>
              </a:rPr>
              <a:t>  </a:t>
            </a:r>
            <a:r>
              <a:rPr lang="ar-SA" b="1" dirty="0" smtClean="0">
                <a:solidFill>
                  <a:srgbClr val="FF0000"/>
                </a:solidFill>
              </a:rPr>
              <a:t>انواع </a:t>
            </a:r>
            <a:r>
              <a:rPr lang="ar-SA" b="1" dirty="0">
                <a:solidFill>
                  <a:srgbClr val="FF0000"/>
                </a:solidFill>
              </a:rPr>
              <a:t>برق گرفتگی</a:t>
            </a:r>
            <a:r>
              <a:rPr lang="en-US" b="1" dirty="0">
                <a:solidFill>
                  <a:srgbClr val="FF0000"/>
                </a:solidFill>
              </a:rPr>
              <a:t>:</a:t>
            </a:r>
            <a:endParaRPr lang="en-US" dirty="0">
              <a:solidFill>
                <a:srgbClr val="FF0000"/>
              </a:solidFill>
            </a:endParaRPr>
          </a:p>
          <a:p>
            <a:pPr marL="0" indent="0">
              <a:buNone/>
            </a:pPr>
            <a:r>
              <a:rPr lang="en-US" dirty="0" smtClean="0">
                <a:solidFill>
                  <a:srgbClr val="000099"/>
                </a:solidFill>
                <a:latin typeface="B Lotus"/>
              </a:rPr>
              <a:t>      </a:t>
            </a:r>
            <a:r>
              <a:rPr lang="ar-SA" sz="3200" dirty="0" smtClean="0">
                <a:solidFill>
                  <a:srgbClr val="000099"/>
                </a:solidFill>
                <a:latin typeface="B Lotus"/>
              </a:rPr>
              <a:t>تماس </a:t>
            </a:r>
            <a:r>
              <a:rPr lang="ar-SA" sz="3200" dirty="0">
                <a:solidFill>
                  <a:srgbClr val="000099"/>
                </a:solidFill>
                <a:latin typeface="B Lotus"/>
              </a:rPr>
              <a:t>مستقیم با اجزاء زنده </a:t>
            </a:r>
            <a:r>
              <a:rPr lang="ar-SA" sz="3200" dirty="0" smtClean="0">
                <a:solidFill>
                  <a:srgbClr val="000099"/>
                </a:solidFill>
                <a:latin typeface="B Lotus"/>
              </a:rPr>
              <a:t>برقدار</a:t>
            </a:r>
            <a:r>
              <a:rPr lang="en-US" sz="3200" dirty="0" smtClean="0">
                <a:solidFill>
                  <a:srgbClr val="000099"/>
                </a:solidFill>
                <a:latin typeface="B Lotus"/>
              </a:rPr>
              <a:t>:</a:t>
            </a:r>
          </a:p>
          <a:p>
            <a:pPr marL="0" indent="0">
              <a:buNone/>
            </a:pPr>
            <a:r>
              <a:rPr lang="en-US" sz="3200" dirty="0">
                <a:latin typeface="B Lotus"/>
              </a:rPr>
              <a:t> </a:t>
            </a:r>
            <a:r>
              <a:rPr lang="en-US" sz="3200" dirty="0" smtClean="0">
                <a:latin typeface="B Lotus"/>
              </a:rPr>
              <a:t>    </a:t>
            </a:r>
            <a:r>
              <a:rPr lang="ar-SA" sz="3200" dirty="0" smtClean="0">
                <a:latin typeface="B Lotus"/>
              </a:rPr>
              <a:t>مانند </a:t>
            </a:r>
            <a:r>
              <a:rPr lang="ar-SA" sz="3200" dirty="0">
                <a:latin typeface="B Lotus"/>
              </a:rPr>
              <a:t>سیم هاي برق</a:t>
            </a:r>
            <a:r>
              <a:rPr lang="en-US" sz="3200" dirty="0">
                <a:latin typeface="B Lotus"/>
              </a:rPr>
              <a:t>-</a:t>
            </a:r>
            <a:r>
              <a:rPr lang="ar-SA" sz="3200" dirty="0">
                <a:latin typeface="B Lotus"/>
              </a:rPr>
              <a:t>شبکه توزیع هوایی و </a:t>
            </a:r>
            <a:r>
              <a:rPr lang="ar-SA" sz="3200" dirty="0" smtClean="0">
                <a:latin typeface="B Lotus"/>
              </a:rPr>
              <a:t>زمینی</a:t>
            </a:r>
            <a:endParaRPr lang="en-US" sz="3200" dirty="0">
              <a:latin typeface="B Lotus"/>
            </a:endParaRPr>
          </a:p>
          <a:p>
            <a:pPr marL="0" indent="0">
              <a:buNone/>
            </a:pPr>
            <a:r>
              <a:rPr lang="en-US" sz="3200" dirty="0" smtClean="0">
                <a:solidFill>
                  <a:srgbClr val="000099"/>
                </a:solidFill>
                <a:latin typeface="B Lotus"/>
              </a:rPr>
              <a:t>      </a:t>
            </a:r>
            <a:r>
              <a:rPr lang="ar-SA" sz="3200" dirty="0" smtClean="0">
                <a:solidFill>
                  <a:srgbClr val="000099"/>
                </a:solidFill>
                <a:latin typeface="B Lotus"/>
              </a:rPr>
              <a:t>تماس </a:t>
            </a:r>
            <a:r>
              <a:rPr lang="ar-SA" sz="3200" dirty="0">
                <a:solidFill>
                  <a:srgbClr val="000099"/>
                </a:solidFill>
                <a:latin typeface="B Lotus"/>
              </a:rPr>
              <a:t>غیرمستقیم با اجزاء در اثر تماس برقدارشده </a:t>
            </a:r>
            <a:r>
              <a:rPr lang="en-US" sz="3200" dirty="0" smtClean="0">
                <a:solidFill>
                  <a:srgbClr val="000099"/>
                </a:solidFill>
                <a:latin typeface="B Lotus"/>
              </a:rPr>
              <a:t>:</a:t>
            </a:r>
            <a:endParaRPr lang="en-US" sz="3200" dirty="0">
              <a:solidFill>
                <a:srgbClr val="000099"/>
              </a:solidFill>
              <a:latin typeface="B Lotus"/>
            </a:endParaRPr>
          </a:p>
          <a:p>
            <a:pPr marL="0" indent="0">
              <a:buNone/>
            </a:pPr>
            <a:r>
              <a:rPr lang="en-US" sz="3200" dirty="0" smtClean="0">
                <a:latin typeface="B Lotus"/>
              </a:rPr>
              <a:t>     </a:t>
            </a:r>
            <a:r>
              <a:rPr lang="ar-SA" sz="3200" dirty="0" smtClean="0">
                <a:latin typeface="B Lotus"/>
              </a:rPr>
              <a:t>مانند </a:t>
            </a:r>
            <a:r>
              <a:rPr lang="ar-SA" sz="3200" dirty="0">
                <a:latin typeface="B Lotus"/>
              </a:rPr>
              <a:t>بدنه فلزي دستگاه ها</a:t>
            </a:r>
            <a:r>
              <a:rPr lang="en-US" sz="3200" dirty="0">
                <a:latin typeface="B Lotus"/>
              </a:rPr>
              <a:t>- </a:t>
            </a:r>
            <a:r>
              <a:rPr lang="ar-SA" sz="3200" dirty="0">
                <a:latin typeface="B Lotus"/>
              </a:rPr>
              <a:t>اتصال </a:t>
            </a:r>
            <a:r>
              <a:rPr lang="ar-SA" sz="3200" dirty="0" smtClean="0">
                <a:latin typeface="B Lotus"/>
              </a:rPr>
              <a:t>بدنه</a:t>
            </a:r>
            <a:endParaRPr lang="en-US" sz="3200" dirty="0">
              <a:latin typeface="B Lotu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645024"/>
            <a:ext cx="2873499"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645024"/>
            <a:ext cx="29622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917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a:solidFill>
                  <a:srgbClr val="FF0000"/>
                </a:solidFill>
              </a:rPr>
              <a:t>خطرات ناشی از انرژي </a:t>
            </a:r>
            <a:r>
              <a:rPr lang="fa-IR" sz="3600" dirty="0" smtClean="0">
                <a:solidFill>
                  <a:srgbClr val="FF0000"/>
                </a:solidFill>
              </a:rPr>
              <a:t>الکتریکی</a:t>
            </a:r>
            <a:endParaRPr lang="en-US" sz="3600" dirty="0">
              <a:solidFill>
                <a:srgbClr val="FF0000"/>
              </a:solidFill>
            </a:endParaRPr>
          </a:p>
        </p:txBody>
      </p:sp>
      <p:sp>
        <p:nvSpPr>
          <p:cNvPr id="3" name="Content Placeholder 2"/>
          <p:cNvSpPr>
            <a:spLocks noGrp="1"/>
          </p:cNvSpPr>
          <p:nvPr>
            <p:ph sz="half" idx="1"/>
          </p:nvPr>
        </p:nvSpPr>
        <p:spPr>
          <a:xfrm>
            <a:off x="539552" y="1268760"/>
            <a:ext cx="3956248" cy="5328592"/>
          </a:xfrm>
        </p:spPr>
        <p:txBody>
          <a:bodyPr>
            <a:normAutofit fontScale="55000" lnSpcReduction="20000"/>
          </a:bodyPr>
          <a:lstStyle/>
          <a:p>
            <a:pPr marL="0" indent="0">
              <a:buNone/>
            </a:pPr>
            <a:r>
              <a:rPr lang="fa-IR" sz="4400" dirty="0">
                <a:solidFill>
                  <a:srgbClr val="000099"/>
                </a:solidFill>
                <a:latin typeface="B Yagut"/>
              </a:rPr>
              <a:t>حفاظت در برابر </a:t>
            </a:r>
            <a:r>
              <a:rPr lang="fa-IR" sz="4400" dirty="0" smtClean="0">
                <a:solidFill>
                  <a:srgbClr val="000099"/>
                </a:solidFill>
                <a:latin typeface="B Yagut"/>
              </a:rPr>
              <a:t>تماس</a:t>
            </a:r>
            <a:r>
              <a:rPr lang="en-US" sz="4400" dirty="0" smtClean="0">
                <a:solidFill>
                  <a:srgbClr val="000099"/>
                </a:solidFill>
                <a:latin typeface="B Yagut"/>
              </a:rPr>
              <a:t> </a:t>
            </a:r>
            <a:r>
              <a:rPr lang="fa-IR" sz="4400" dirty="0" smtClean="0">
                <a:solidFill>
                  <a:srgbClr val="000099"/>
                </a:solidFill>
                <a:latin typeface="B Yagut"/>
              </a:rPr>
              <a:t>غیر </a:t>
            </a:r>
            <a:r>
              <a:rPr lang="fa-IR" sz="4400" dirty="0">
                <a:solidFill>
                  <a:srgbClr val="000099"/>
                </a:solidFill>
                <a:latin typeface="B Yagut"/>
              </a:rPr>
              <a:t>مستقیم : </a:t>
            </a:r>
          </a:p>
          <a:p>
            <a:pPr marL="0" indent="0" algn="just">
              <a:buNone/>
            </a:pPr>
            <a:r>
              <a:rPr lang="fa-IR" sz="4400" dirty="0">
                <a:latin typeface="B Yagut"/>
              </a:rPr>
              <a:t>پیشگیري از برق گرفتگی و </a:t>
            </a:r>
            <a:r>
              <a:rPr lang="fa-IR" sz="4400" dirty="0" smtClean="0">
                <a:latin typeface="B Yagut"/>
              </a:rPr>
              <a:t>آتش</a:t>
            </a:r>
            <a:r>
              <a:rPr lang="en-US" sz="4400" dirty="0" smtClean="0">
                <a:latin typeface="B Yagut"/>
              </a:rPr>
              <a:t> </a:t>
            </a:r>
            <a:r>
              <a:rPr lang="fa-IR" sz="4400" dirty="0" smtClean="0">
                <a:latin typeface="B Yagut"/>
              </a:rPr>
              <a:t>سوزي </a:t>
            </a:r>
            <a:r>
              <a:rPr lang="fa-IR" sz="4400" dirty="0">
                <a:latin typeface="B Yagut"/>
              </a:rPr>
              <a:t>و آسیب به تجهیزات با حفرچاه ارت و سیستم اتصال به زمین براي تمام دستگاههاي </a:t>
            </a:r>
            <a:r>
              <a:rPr lang="fa-IR" sz="4400" dirty="0" smtClean="0">
                <a:latin typeface="B Yagut"/>
              </a:rPr>
              <a:t>مصرف کننده </a:t>
            </a:r>
            <a:r>
              <a:rPr lang="fa-IR" sz="4400" dirty="0">
                <a:latin typeface="B Yagut"/>
              </a:rPr>
              <a:t>(ارت</a:t>
            </a:r>
            <a:r>
              <a:rPr lang="fa-IR" sz="4400" dirty="0" smtClean="0">
                <a:latin typeface="B Yagut"/>
              </a:rPr>
              <a:t>)</a:t>
            </a:r>
          </a:p>
          <a:p>
            <a:pPr marL="0" indent="0" algn="just">
              <a:buNone/>
            </a:pPr>
            <a:r>
              <a:rPr lang="fa-IR" sz="4400" dirty="0" smtClean="0">
                <a:latin typeface="B Yagut"/>
              </a:rPr>
              <a:t>پرهیز </a:t>
            </a:r>
            <a:r>
              <a:rPr lang="fa-IR" sz="4400" dirty="0">
                <a:latin typeface="B Yagut"/>
              </a:rPr>
              <a:t>از خارج شدن از </a:t>
            </a:r>
            <a:r>
              <a:rPr lang="fa-IR" sz="4400" dirty="0" smtClean="0">
                <a:latin typeface="B Yagut"/>
              </a:rPr>
              <a:t>جرثقیل ، </a:t>
            </a:r>
            <a:r>
              <a:rPr lang="fa-IR" sz="4400" dirty="0">
                <a:latin typeface="B Yagut"/>
              </a:rPr>
              <a:t>بیل مکانیکی یا هر </a:t>
            </a:r>
            <a:r>
              <a:rPr lang="fa-IR" sz="4400" dirty="0" smtClean="0">
                <a:latin typeface="B Yagut"/>
              </a:rPr>
              <a:t>وسیله هاي </a:t>
            </a:r>
            <a:r>
              <a:rPr lang="fa-IR" sz="4400" dirty="0">
                <a:latin typeface="B Yagut"/>
              </a:rPr>
              <a:t>که </a:t>
            </a:r>
            <a:r>
              <a:rPr lang="fa-IR" sz="4400" dirty="0" smtClean="0">
                <a:latin typeface="B Yagut"/>
              </a:rPr>
              <a:t>با شبکه </a:t>
            </a:r>
            <a:r>
              <a:rPr lang="fa-IR" sz="4400" dirty="0">
                <a:latin typeface="B Yagut"/>
              </a:rPr>
              <a:t>برق اتصال پیدا کرده است.</a:t>
            </a:r>
          </a:p>
          <a:p>
            <a:endParaRPr lang="en-US" dirty="0"/>
          </a:p>
        </p:txBody>
      </p:sp>
      <p:sp>
        <p:nvSpPr>
          <p:cNvPr id="4" name="Content Placeholder 3"/>
          <p:cNvSpPr>
            <a:spLocks noGrp="1"/>
          </p:cNvSpPr>
          <p:nvPr>
            <p:ph sz="half" idx="2"/>
          </p:nvPr>
        </p:nvSpPr>
        <p:spPr>
          <a:xfrm>
            <a:off x="4499992" y="1268760"/>
            <a:ext cx="4186808" cy="5589240"/>
          </a:xfrm>
        </p:spPr>
        <p:txBody>
          <a:bodyPr>
            <a:normAutofit fontScale="55000" lnSpcReduction="20000"/>
          </a:bodyPr>
          <a:lstStyle/>
          <a:p>
            <a:pPr marL="0" indent="0">
              <a:buNone/>
            </a:pPr>
            <a:r>
              <a:rPr lang="fa-IR" sz="4400" dirty="0" smtClean="0">
                <a:solidFill>
                  <a:srgbClr val="000099"/>
                </a:solidFill>
                <a:latin typeface="B Yagut"/>
              </a:rPr>
              <a:t>حفاظت</a:t>
            </a:r>
            <a:r>
              <a:rPr lang="en-US" sz="4400" dirty="0" smtClean="0">
                <a:solidFill>
                  <a:srgbClr val="000099"/>
                </a:solidFill>
                <a:latin typeface="B Yagut"/>
              </a:rPr>
              <a:t> </a:t>
            </a:r>
            <a:r>
              <a:rPr lang="fa-IR" sz="4400" dirty="0" smtClean="0">
                <a:solidFill>
                  <a:srgbClr val="000099"/>
                </a:solidFill>
                <a:latin typeface="B Yagut"/>
              </a:rPr>
              <a:t>در </a:t>
            </a:r>
            <a:r>
              <a:rPr lang="fa-IR" sz="4400" dirty="0">
                <a:solidFill>
                  <a:srgbClr val="000099"/>
                </a:solidFill>
                <a:latin typeface="B Yagut"/>
              </a:rPr>
              <a:t>برابر </a:t>
            </a:r>
            <a:r>
              <a:rPr lang="fa-IR" sz="4400" dirty="0" smtClean="0">
                <a:solidFill>
                  <a:srgbClr val="000099"/>
                </a:solidFill>
                <a:latin typeface="B Yagut"/>
              </a:rPr>
              <a:t>تماس</a:t>
            </a:r>
            <a:r>
              <a:rPr lang="en-US" sz="4400" dirty="0" smtClean="0">
                <a:solidFill>
                  <a:srgbClr val="000099"/>
                </a:solidFill>
                <a:latin typeface="B Yagut"/>
              </a:rPr>
              <a:t> </a:t>
            </a:r>
            <a:r>
              <a:rPr lang="fa-IR" sz="4400" dirty="0" smtClean="0">
                <a:solidFill>
                  <a:srgbClr val="000099"/>
                </a:solidFill>
                <a:latin typeface="B Yagut"/>
              </a:rPr>
              <a:t>مستقیم</a:t>
            </a:r>
            <a:r>
              <a:rPr lang="fa-IR" sz="4400" dirty="0">
                <a:solidFill>
                  <a:srgbClr val="000099"/>
                </a:solidFill>
                <a:latin typeface="B Yagut"/>
              </a:rPr>
              <a:t>: </a:t>
            </a:r>
          </a:p>
          <a:p>
            <a:pPr marL="0" indent="0">
              <a:buNone/>
            </a:pPr>
            <a:r>
              <a:rPr lang="en-US" sz="4400" dirty="0" smtClean="0">
                <a:latin typeface="B Yagut"/>
              </a:rPr>
              <a:t>1</a:t>
            </a:r>
            <a:r>
              <a:rPr lang="fa-IR" sz="4400" dirty="0" smtClean="0">
                <a:latin typeface="B Yagut"/>
              </a:rPr>
              <a:t>-</a:t>
            </a:r>
            <a:r>
              <a:rPr lang="en-US" sz="4400" dirty="0" smtClean="0">
                <a:latin typeface="B Yagut"/>
              </a:rPr>
              <a:t> </a:t>
            </a:r>
            <a:r>
              <a:rPr lang="fa-IR" sz="4400" dirty="0" smtClean="0">
                <a:latin typeface="B Yagut"/>
              </a:rPr>
              <a:t>حفاظت </a:t>
            </a:r>
            <a:r>
              <a:rPr lang="fa-IR" sz="4400" dirty="0">
                <a:latin typeface="B Yagut"/>
              </a:rPr>
              <a:t>از نزدیک شدن به منطقه خطر توسط </a:t>
            </a:r>
            <a:r>
              <a:rPr lang="fa-IR" sz="4400" dirty="0" smtClean="0">
                <a:latin typeface="B Yagut"/>
              </a:rPr>
              <a:t>بازدارنده</a:t>
            </a:r>
            <a:r>
              <a:rPr lang="en-US" sz="4400" dirty="0" smtClean="0">
                <a:latin typeface="B Yagut"/>
              </a:rPr>
              <a:t> </a:t>
            </a:r>
            <a:r>
              <a:rPr lang="fa-IR" sz="4400" dirty="0" smtClean="0">
                <a:latin typeface="B Yagut"/>
              </a:rPr>
              <a:t>ها </a:t>
            </a:r>
            <a:r>
              <a:rPr lang="fa-IR" sz="4400" dirty="0">
                <a:latin typeface="B Yagut"/>
              </a:rPr>
              <a:t>و موانع، نظیر حصار و حفاظ و نرده</a:t>
            </a:r>
          </a:p>
          <a:p>
            <a:pPr marL="0" indent="0">
              <a:buNone/>
            </a:pPr>
            <a:r>
              <a:rPr lang="fa-IR" sz="4400" dirty="0" smtClean="0">
                <a:latin typeface="B Yagut"/>
              </a:rPr>
              <a:t>2-حفاظت </a:t>
            </a:r>
            <a:r>
              <a:rPr lang="fa-IR" sz="4400" dirty="0">
                <a:latin typeface="B Yagut"/>
              </a:rPr>
              <a:t>توسط ایجاد فاصله و دور از دسترس قراردادن(رعایت فاصله ایمن از خطوط انتقال برق)</a:t>
            </a:r>
          </a:p>
          <a:p>
            <a:pPr marL="0" indent="0">
              <a:buNone/>
            </a:pPr>
            <a:r>
              <a:rPr lang="fa-IR" sz="4400" dirty="0" smtClean="0">
                <a:latin typeface="B Yagut"/>
              </a:rPr>
              <a:t>3-عایق </a:t>
            </a:r>
            <a:r>
              <a:rPr lang="fa-IR" sz="4400" dirty="0">
                <a:latin typeface="B Yagut"/>
              </a:rPr>
              <a:t>نمودن بخشهاي برقدار</a:t>
            </a:r>
          </a:p>
          <a:p>
            <a:pPr marL="0" indent="0">
              <a:buNone/>
            </a:pPr>
            <a:r>
              <a:rPr lang="fa-IR" sz="4400" dirty="0" smtClean="0">
                <a:latin typeface="B Yagut"/>
              </a:rPr>
              <a:t>4</a:t>
            </a:r>
            <a:r>
              <a:rPr lang="en-US" sz="4400" dirty="0" smtClean="0">
                <a:latin typeface="B Yagut"/>
              </a:rPr>
              <a:t>-</a:t>
            </a:r>
            <a:r>
              <a:rPr lang="fa-IR" sz="4400" dirty="0" smtClean="0">
                <a:latin typeface="B Yagut"/>
              </a:rPr>
              <a:t> </a:t>
            </a:r>
            <a:r>
              <a:rPr lang="fa-IR" sz="4400" dirty="0">
                <a:latin typeface="B Yagut"/>
              </a:rPr>
              <a:t>حفاظت بوسیله فیوزها و کلیدهاي </a:t>
            </a:r>
            <a:r>
              <a:rPr lang="fa-IR" sz="4400" dirty="0" smtClean="0">
                <a:latin typeface="B Yagut"/>
              </a:rPr>
              <a:t>خودکارایمنی</a:t>
            </a:r>
            <a:endParaRPr lang="fa-IR" sz="4400" dirty="0">
              <a:latin typeface="B Yagut"/>
            </a:endParaRPr>
          </a:p>
          <a:p>
            <a:pPr marL="0" indent="0">
              <a:buNone/>
            </a:pPr>
            <a:r>
              <a:rPr lang="fa-IR" sz="4400" dirty="0" smtClean="0">
                <a:latin typeface="B Yagut"/>
              </a:rPr>
              <a:t>5-ممنوعیت </a:t>
            </a:r>
            <a:r>
              <a:rPr lang="fa-IR" sz="4400" dirty="0">
                <a:latin typeface="B Yagut"/>
              </a:rPr>
              <a:t>کار در شرایط مرطوب و نمناك و دیگر شرایط خطرناك</a:t>
            </a:r>
          </a:p>
          <a:p>
            <a:pPr marL="0" indent="0">
              <a:buNone/>
            </a:pPr>
            <a:r>
              <a:rPr lang="fa-IR" sz="4400" dirty="0">
                <a:latin typeface="B Yagut"/>
              </a:rPr>
              <a:t>6 </a:t>
            </a:r>
            <a:r>
              <a:rPr lang="fa-IR" sz="4400" dirty="0" smtClean="0">
                <a:latin typeface="B Yagut"/>
              </a:rPr>
              <a:t>-شناسایی </a:t>
            </a:r>
            <a:r>
              <a:rPr lang="fa-IR" sz="4400" dirty="0">
                <a:latin typeface="B Yagut"/>
              </a:rPr>
              <a:t>محل عبور کابلهاي برق زمینی هنگام عملیات حفاري </a:t>
            </a:r>
            <a:r>
              <a:rPr lang="fa-IR" sz="4400" dirty="0" smtClean="0">
                <a:latin typeface="B Yagut"/>
              </a:rPr>
              <a:t>وساختمانی</a:t>
            </a:r>
            <a:endParaRPr lang="fa-IR" sz="4400" dirty="0">
              <a:latin typeface="B Yagut"/>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833465"/>
            <a:ext cx="2736304" cy="2907903"/>
          </a:xfrm>
          <a:prstGeom prst="rect">
            <a:avLst/>
          </a:prstGeom>
        </p:spPr>
      </p:pic>
    </p:spTree>
    <p:extLst>
      <p:ext uri="{BB962C8B-B14F-4D97-AF65-F5344CB8AC3E}">
        <p14:creationId xmlns:p14="http://schemas.microsoft.com/office/powerpoint/2010/main" val="3415233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a:solidFill>
                  <a:srgbClr val="FF0000"/>
                </a:solidFill>
                <a:latin typeface="B Titr"/>
              </a:rPr>
              <a:t>خطرات ناشی از انرژي </a:t>
            </a:r>
            <a:r>
              <a:rPr lang="fa-IR" sz="3600" dirty="0" smtClean="0">
                <a:solidFill>
                  <a:srgbClr val="FF0000"/>
                </a:solidFill>
                <a:latin typeface="B Titr"/>
              </a:rPr>
              <a:t>الکتریکی</a:t>
            </a:r>
            <a:endParaRPr lang="en-US" sz="3600" dirty="0">
              <a:solidFill>
                <a:srgbClr val="FF0000"/>
              </a:solidFill>
              <a:latin typeface="B Titr"/>
            </a:endParaRPr>
          </a:p>
        </p:txBody>
      </p:sp>
      <p:sp>
        <p:nvSpPr>
          <p:cNvPr id="4" name="Content Placeholder 3"/>
          <p:cNvSpPr>
            <a:spLocks noGrp="1"/>
          </p:cNvSpPr>
          <p:nvPr>
            <p:ph sz="half" idx="2"/>
          </p:nvPr>
        </p:nvSpPr>
        <p:spPr>
          <a:xfrm>
            <a:off x="3347865" y="1600200"/>
            <a:ext cx="5338935" cy="4525963"/>
          </a:xfrm>
        </p:spPr>
        <p:txBody>
          <a:bodyPr>
            <a:normAutofit/>
          </a:bodyPr>
          <a:lstStyle/>
          <a:p>
            <a:pPr marL="0" indent="0">
              <a:buNone/>
            </a:pPr>
            <a:r>
              <a:rPr lang="en-US" dirty="0" smtClean="0">
                <a:solidFill>
                  <a:srgbClr val="000099"/>
                </a:solidFill>
              </a:rPr>
              <a:t>   </a:t>
            </a:r>
            <a:r>
              <a:rPr lang="fa-IR" dirty="0" smtClean="0">
                <a:solidFill>
                  <a:srgbClr val="000099"/>
                </a:solidFill>
              </a:rPr>
              <a:t>امداد </a:t>
            </a:r>
            <a:r>
              <a:rPr lang="fa-IR" dirty="0">
                <a:solidFill>
                  <a:srgbClr val="000099"/>
                </a:solidFill>
              </a:rPr>
              <a:t>رسانی و نجات افراد حادثه دیده با برق:</a:t>
            </a:r>
          </a:p>
          <a:p>
            <a:r>
              <a:rPr lang="fa-IR" dirty="0"/>
              <a:t>حفظ خونسردي و پرهیز از دست پاچگی </a:t>
            </a:r>
          </a:p>
          <a:p>
            <a:r>
              <a:rPr lang="fa-IR" dirty="0"/>
              <a:t>قطع جریان برق و جداسازي مصدوم از مدار برق به روش ایمن</a:t>
            </a:r>
          </a:p>
          <a:p>
            <a:r>
              <a:rPr lang="fa-IR" dirty="0"/>
              <a:t>احیاء تنفسی (تنفس مصنوعی) احیاء قلبی (ماساژ قلبی </a:t>
            </a:r>
            <a:r>
              <a:rPr lang="en-US" dirty="0" smtClean="0"/>
              <a:t>(</a:t>
            </a:r>
            <a:endParaRPr lang="fa-IR" dirty="0"/>
          </a:p>
          <a:p>
            <a:r>
              <a:rPr lang="fa-IR" dirty="0"/>
              <a:t>انتقال مصدوم به مراکز درمانی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2564904"/>
            <a:ext cx="288032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931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solidFill>
                  <a:srgbClr val="CC3300"/>
                </a:solidFill>
              </a:rPr>
              <a:t>خطرات </a:t>
            </a:r>
            <a:r>
              <a:rPr lang="fa-IR" b="1" dirty="0" smtClean="0">
                <a:solidFill>
                  <a:srgbClr val="CC3300"/>
                </a:solidFill>
              </a:rPr>
              <a:t>حریق</a:t>
            </a:r>
            <a:endParaRPr lang="en-US" b="1" dirty="0">
              <a:solidFill>
                <a:srgbClr val="CC3300"/>
              </a:solidFill>
            </a:endParaRPr>
          </a:p>
        </p:txBody>
      </p:sp>
      <p:sp>
        <p:nvSpPr>
          <p:cNvPr id="3" name="Content Placeholder 2"/>
          <p:cNvSpPr>
            <a:spLocks noGrp="1"/>
          </p:cNvSpPr>
          <p:nvPr>
            <p:ph sz="half" idx="1"/>
          </p:nvPr>
        </p:nvSpPr>
        <p:spPr>
          <a:xfrm>
            <a:off x="539552" y="1340768"/>
            <a:ext cx="3956248" cy="5256584"/>
          </a:xfrm>
        </p:spPr>
        <p:txBody>
          <a:bodyPr>
            <a:normAutofit fontScale="92500" lnSpcReduction="10000"/>
          </a:bodyPr>
          <a:lstStyle/>
          <a:p>
            <a:pPr marL="0" indent="0" algn="ctr">
              <a:buNone/>
            </a:pPr>
            <a:r>
              <a:rPr lang="fa-IR" b="1" dirty="0">
                <a:solidFill>
                  <a:srgbClr val="000099"/>
                </a:solidFill>
              </a:rPr>
              <a:t>محصولات حریق </a:t>
            </a:r>
          </a:p>
          <a:p>
            <a:pPr marL="0" indent="0" algn="just">
              <a:buNone/>
            </a:pPr>
            <a:r>
              <a:rPr lang="fa-IR" dirty="0"/>
              <a:t>1</a:t>
            </a:r>
            <a:r>
              <a:rPr lang="fa-IR" dirty="0" smtClean="0"/>
              <a:t>- </a:t>
            </a:r>
            <a:r>
              <a:rPr lang="fa-IR" dirty="0"/>
              <a:t>گازها و بخارت و ذرات سمی حاصل از حریق ( بخش خطرناك حریق از نگاه تلفات انسانی )</a:t>
            </a:r>
          </a:p>
          <a:p>
            <a:pPr marL="0" indent="0" algn="just">
              <a:buNone/>
            </a:pPr>
            <a:r>
              <a:rPr lang="fa-IR" dirty="0"/>
              <a:t>2</a:t>
            </a:r>
            <a:r>
              <a:rPr lang="fa-IR" dirty="0" smtClean="0"/>
              <a:t>- </a:t>
            </a:r>
            <a:r>
              <a:rPr lang="fa-IR" dirty="0"/>
              <a:t>شعله که قسمت قابل رویت حریق است و شدت گرماي آن بستگی به میزان اکسیژن دارد </a:t>
            </a:r>
            <a:r>
              <a:rPr lang="fa-IR" dirty="0" smtClean="0"/>
              <a:t>و</a:t>
            </a:r>
            <a:r>
              <a:rPr lang="en-US" dirty="0" smtClean="0"/>
              <a:t> </a:t>
            </a:r>
            <a:r>
              <a:rPr lang="fa-IR" dirty="0" smtClean="0"/>
              <a:t>رنگ </a:t>
            </a:r>
            <a:r>
              <a:rPr lang="fa-IR" dirty="0"/>
              <a:t>آن وابسته به ماده سوختنی است.</a:t>
            </a:r>
          </a:p>
          <a:p>
            <a:pPr marL="0" indent="0" algn="just">
              <a:buNone/>
            </a:pPr>
            <a:r>
              <a:rPr lang="fa-IR" dirty="0"/>
              <a:t>3</a:t>
            </a:r>
            <a:r>
              <a:rPr lang="fa-IR" dirty="0" smtClean="0"/>
              <a:t>- </a:t>
            </a:r>
            <a:r>
              <a:rPr lang="fa-IR" dirty="0"/>
              <a:t>گرما یا انرژي حریق که وابسته به مدت زمان شروع حریق، نوع ماده سوختنی و نیز </a:t>
            </a:r>
            <a:r>
              <a:rPr lang="fa-IR" dirty="0" smtClean="0"/>
              <a:t>میزان</a:t>
            </a:r>
            <a:r>
              <a:rPr lang="en-US" dirty="0" smtClean="0"/>
              <a:t> </a:t>
            </a:r>
            <a:r>
              <a:rPr lang="fa-IR" dirty="0" smtClean="0"/>
              <a:t>گسترش </a:t>
            </a:r>
            <a:r>
              <a:rPr lang="fa-IR" dirty="0"/>
              <a:t>آتش </a:t>
            </a:r>
            <a:r>
              <a:rPr lang="fa-IR" dirty="0" smtClean="0"/>
              <a:t>است</a:t>
            </a:r>
            <a:r>
              <a:rPr lang="en-US" dirty="0" smtClean="0"/>
              <a:t>.</a:t>
            </a:r>
            <a:endParaRPr lang="fa-IR" dirty="0"/>
          </a:p>
          <a:p>
            <a:pPr marL="0" indent="0">
              <a:buNone/>
            </a:pPr>
            <a:endParaRPr lang="en-US" dirty="0"/>
          </a:p>
        </p:txBody>
      </p:sp>
      <p:sp>
        <p:nvSpPr>
          <p:cNvPr id="4" name="Content Placeholder 3"/>
          <p:cNvSpPr>
            <a:spLocks noGrp="1"/>
          </p:cNvSpPr>
          <p:nvPr>
            <p:ph sz="half" idx="2"/>
          </p:nvPr>
        </p:nvSpPr>
        <p:spPr>
          <a:xfrm>
            <a:off x="4648200" y="1412776"/>
            <a:ext cx="4038600" cy="4525963"/>
          </a:xfrm>
        </p:spPr>
        <p:txBody>
          <a:bodyPr>
            <a:normAutofit fontScale="92500" lnSpcReduction="10000"/>
          </a:bodyPr>
          <a:lstStyle/>
          <a:p>
            <a:pPr marL="0" indent="0" algn="just">
              <a:buNone/>
            </a:pPr>
            <a:r>
              <a:rPr lang="fa-IR" dirty="0" smtClean="0"/>
              <a:t>حریق </a:t>
            </a:r>
            <a:r>
              <a:rPr lang="fa-IR" dirty="0"/>
              <a:t>واکنش شیمیایی </a:t>
            </a:r>
            <a:r>
              <a:rPr lang="fa-IR" dirty="0" smtClean="0"/>
              <a:t>حرارت</a:t>
            </a:r>
            <a:r>
              <a:rPr lang="en-US" dirty="0" smtClean="0"/>
              <a:t> </a:t>
            </a:r>
            <a:r>
              <a:rPr lang="fa-IR" dirty="0" smtClean="0"/>
              <a:t>زایی </a:t>
            </a:r>
            <a:r>
              <a:rPr lang="fa-IR" dirty="0"/>
              <a:t>است که بین یک ماده سوختنی و اکسیژن در حضور حرارت رخ </a:t>
            </a:r>
            <a:r>
              <a:rPr lang="fa-IR" dirty="0" smtClean="0"/>
              <a:t>میدهد</a:t>
            </a:r>
            <a:r>
              <a:rPr lang="fa-IR" dirty="0"/>
              <a:t>. حریق و آتش سوزي یکی از شایع ترین حوادث صنعتی است. هر ساله افراد زیادي جان شان </a:t>
            </a:r>
            <a:r>
              <a:rPr lang="fa-IR" dirty="0" smtClean="0"/>
              <a:t>را</a:t>
            </a:r>
            <a:r>
              <a:rPr lang="en-US" dirty="0" smtClean="0"/>
              <a:t> </a:t>
            </a:r>
            <a:r>
              <a:rPr lang="fa-IR" dirty="0" smtClean="0"/>
              <a:t>بواسطه </a:t>
            </a:r>
            <a:r>
              <a:rPr lang="fa-IR" dirty="0"/>
              <a:t>حریق و آتش سوزي از دست می دهند و سازمانها و صنایع نیز </a:t>
            </a:r>
            <a:r>
              <a:rPr lang="fa-IR" dirty="0" smtClean="0"/>
              <a:t>هزینه</a:t>
            </a:r>
            <a:r>
              <a:rPr lang="en-US" dirty="0" smtClean="0"/>
              <a:t> </a:t>
            </a:r>
            <a:r>
              <a:rPr lang="fa-IR" dirty="0" smtClean="0"/>
              <a:t>هاي </a:t>
            </a:r>
            <a:r>
              <a:rPr lang="fa-IR" dirty="0"/>
              <a:t>زیادي </a:t>
            </a:r>
            <a:r>
              <a:rPr lang="fa-IR" dirty="0" smtClean="0"/>
              <a:t>را</a:t>
            </a:r>
            <a:r>
              <a:rPr lang="en-US" dirty="0" smtClean="0"/>
              <a:t> </a:t>
            </a:r>
            <a:r>
              <a:rPr lang="fa-IR" dirty="0" smtClean="0"/>
              <a:t>بابت </a:t>
            </a:r>
            <a:r>
              <a:rPr lang="fa-IR" dirty="0"/>
              <a:t>حریق و </a:t>
            </a:r>
            <a:r>
              <a:rPr lang="fa-IR" dirty="0" smtClean="0"/>
              <a:t>آتش</a:t>
            </a:r>
            <a:r>
              <a:rPr lang="en-US" dirty="0" smtClean="0"/>
              <a:t> </a:t>
            </a:r>
            <a:r>
              <a:rPr lang="fa-IR" dirty="0" smtClean="0"/>
              <a:t>سوزي </a:t>
            </a:r>
            <a:r>
              <a:rPr lang="fa-IR" dirty="0"/>
              <a:t>متحمل </a:t>
            </a:r>
            <a:r>
              <a:rPr lang="fa-IR" dirty="0" smtClean="0"/>
              <a:t>می</a:t>
            </a:r>
            <a:r>
              <a:rPr lang="en-US" dirty="0" smtClean="0"/>
              <a:t> </a:t>
            </a:r>
            <a:r>
              <a:rPr lang="fa-IR" dirty="0" smtClean="0"/>
              <a:t>شوند</a:t>
            </a:r>
            <a:r>
              <a:rPr lang="fa-IR" dirty="0"/>
              <a:t>.</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229200"/>
            <a:ext cx="316835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6065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lstStyle/>
          <a:p>
            <a:r>
              <a:rPr lang="fa-IR" b="1" dirty="0">
                <a:solidFill>
                  <a:srgbClr val="CC3300"/>
                </a:solidFill>
              </a:rPr>
              <a:t>خطرات حریق</a:t>
            </a:r>
            <a:endParaRPr lang="en-US" b="1" dirty="0">
              <a:solidFill>
                <a:srgbClr val="CC3300"/>
              </a:solidFill>
            </a:endParaRPr>
          </a:p>
        </p:txBody>
      </p:sp>
      <p:sp>
        <p:nvSpPr>
          <p:cNvPr id="3" name="Content Placeholder 2"/>
          <p:cNvSpPr>
            <a:spLocks noGrp="1"/>
          </p:cNvSpPr>
          <p:nvPr>
            <p:ph sz="half" idx="1"/>
          </p:nvPr>
        </p:nvSpPr>
        <p:spPr>
          <a:xfrm>
            <a:off x="35496" y="908720"/>
            <a:ext cx="4495800" cy="5760640"/>
          </a:xfrm>
        </p:spPr>
        <p:txBody>
          <a:bodyPr>
            <a:normAutofit fontScale="92500" lnSpcReduction="20000"/>
          </a:bodyPr>
          <a:lstStyle/>
          <a:p>
            <a:pPr marL="0" indent="0">
              <a:buNone/>
            </a:pPr>
            <a:r>
              <a:rPr lang="fa-IR" b="1" dirty="0">
                <a:solidFill>
                  <a:srgbClr val="000099"/>
                </a:solidFill>
                <a:latin typeface="B Yagut"/>
              </a:rPr>
              <a:t>روشهاي عمومی اطفاء حریق </a:t>
            </a:r>
          </a:p>
          <a:p>
            <a:pPr marL="0" indent="0">
              <a:buNone/>
            </a:pPr>
            <a:r>
              <a:rPr lang="fa-IR" sz="2600" dirty="0">
                <a:latin typeface="B Yagut"/>
              </a:rPr>
              <a:t>اگر بتوان یکی از اضلاع مثلث حریق (حرارت، اکسیژن، مواد سوختنی) را توسط اعمال زیر </a:t>
            </a:r>
            <a:r>
              <a:rPr lang="fa-IR" sz="2600" dirty="0" smtClean="0">
                <a:latin typeface="B Yagut"/>
              </a:rPr>
              <a:t>کنترل،</a:t>
            </a:r>
            <a:r>
              <a:rPr lang="en-US" sz="2600" dirty="0" smtClean="0">
                <a:latin typeface="B Yagut"/>
              </a:rPr>
              <a:t> </a:t>
            </a:r>
            <a:r>
              <a:rPr lang="fa-IR" sz="2600" dirty="0" smtClean="0">
                <a:latin typeface="B Yagut"/>
              </a:rPr>
              <a:t>محدود </a:t>
            </a:r>
            <a:r>
              <a:rPr lang="fa-IR" sz="2600" dirty="0">
                <a:latin typeface="B Yagut"/>
              </a:rPr>
              <a:t>یا قطع نمود، حریق مهار میشود. شامل :</a:t>
            </a:r>
          </a:p>
          <a:p>
            <a:pPr marL="0" indent="0">
              <a:buNone/>
            </a:pPr>
            <a:r>
              <a:rPr lang="fa-IR" sz="2600" dirty="0">
                <a:latin typeface="B Yagut"/>
              </a:rPr>
              <a:t>- سرد کردن </a:t>
            </a:r>
            <a:r>
              <a:rPr lang="fa-IR" sz="2600" dirty="0" smtClean="0">
                <a:latin typeface="B Yagut"/>
              </a:rPr>
              <a:t>(توسط </a:t>
            </a:r>
            <a:r>
              <a:rPr lang="fa-IR" sz="2600" dirty="0">
                <a:latin typeface="B Yagut"/>
              </a:rPr>
              <a:t>آب یا دي اکسید کربن)</a:t>
            </a:r>
          </a:p>
          <a:p>
            <a:pPr marL="0" indent="0">
              <a:buNone/>
            </a:pPr>
            <a:r>
              <a:rPr lang="fa-IR" sz="2600" dirty="0">
                <a:latin typeface="B Yagut"/>
              </a:rPr>
              <a:t>- خفه کردن ( توسط کف، دي اکسید کربن، ماسه و خاك)</a:t>
            </a:r>
          </a:p>
          <a:p>
            <a:pPr marL="0" indent="0">
              <a:buNone/>
            </a:pPr>
            <a:r>
              <a:rPr lang="fa-IR" sz="2600" dirty="0">
                <a:latin typeface="B Yagut"/>
              </a:rPr>
              <a:t>- سد کردن یا حذف ماده سوختنی</a:t>
            </a:r>
          </a:p>
          <a:p>
            <a:pPr marL="0" indent="0">
              <a:buNone/>
            </a:pPr>
            <a:r>
              <a:rPr lang="fa-IR" sz="2600" dirty="0">
                <a:latin typeface="B Yagut"/>
              </a:rPr>
              <a:t>- کنترل واکنشهاي زنجیرهاي ( ترکیبات هالن و پودرهاي مخصوص)</a:t>
            </a:r>
          </a:p>
          <a:p>
            <a:pPr marL="0" indent="0">
              <a:buNone/>
            </a:pPr>
            <a:r>
              <a:rPr lang="fa-IR" sz="2600" dirty="0">
                <a:latin typeface="B Yagut"/>
              </a:rPr>
              <a:t>- رقیق کردن </a:t>
            </a:r>
            <a:r>
              <a:rPr lang="fa-IR" sz="2600" dirty="0" smtClean="0">
                <a:latin typeface="B Yagut"/>
              </a:rPr>
              <a:t>هوا (نیتروژن </a:t>
            </a:r>
            <a:r>
              <a:rPr lang="fa-IR" sz="2600" dirty="0">
                <a:latin typeface="B Yagut"/>
              </a:rPr>
              <a:t>و دي اکسید کربن)</a:t>
            </a:r>
          </a:p>
          <a:p>
            <a:pPr marL="0" indent="0">
              <a:buNone/>
            </a:pPr>
            <a:r>
              <a:rPr lang="fa-IR" sz="2600" dirty="0">
                <a:latin typeface="B Yagut"/>
              </a:rPr>
              <a:t>- مواد خاموش کننده آتش</a:t>
            </a:r>
          </a:p>
          <a:p>
            <a:endParaRPr lang="en-US" dirty="0"/>
          </a:p>
        </p:txBody>
      </p:sp>
      <p:sp>
        <p:nvSpPr>
          <p:cNvPr id="4" name="Content Placeholder 3"/>
          <p:cNvSpPr>
            <a:spLocks noGrp="1"/>
          </p:cNvSpPr>
          <p:nvPr>
            <p:ph sz="half" idx="2"/>
          </p:nvPr>
        </p:nvSpPr>
        <p:spPr>
          <a:xfrm>
            <a:off x="4633664" y="908720"/>
            <a:ext cx="4186808" cy="5616624"/>
          </a:xfrm>
        </p:spPr>
        <p:txBody>
          <a:bodyPr>
            <a:normAutofit fontScale="92500" lnSpcReduction="20000"/>
          </a:bodyPr>
          <a:lstStyle/>
          <a:p>
            <a:pPr marL="0" indent="0">
              <a:buNone/>
            </a:pPr>
            <a:r>
              <a:rPr lang="fa-IR" b="1" dirty="0">
                <a:solidFill>
                  <a:srgbClr val="000099"/>
                </a:solidFill>
              </a:rPr>
              <a:t>مهم ترین علل و شرایط بروز </a:t>
            </a:r>
            <a:r>
              <a:rPr lang="fa-IR" b="1" dirty="0" smtClean="0">
                <a:solidFill>
                  <a:srgbClr val="000099"/>
                </a:solidFill>
              </a:rPr>
              <a:t>حریق</a:t>
            </a:r>
            <a:endParaRPr lang="fa-IR" b="1" dirty="0">
              <a:solidFill>
                <a:srgbClr val="000099"/>
              </a:solidFill>
            </a:endParaRPr>
          </a:p>
          <a:p>
            <a:pPr marL="0" indent="0">
              <a:buNone/>
            </a:pPr>
            <a:r>
              <a:rPr lang="fa-IR" dirty="0" smtClean="0">
                <a:latin typeface="B Yagut"/>
              </a:rPr>
              <a:t>1.آتش</a:t>
            </a:r>
            <a:r>
              <a:rPr lang="en-US" dirty="0" smtClean="0">
                <a:latin typeface="B Yagut"/>
              </a:rPr>
              <a:t> </a:t>
            </a:r>
            <a:r>
              <a:rPr lang="fa-IR" dirty="0" smtClean="0">
                <a:latin typeface="B Yagut"/>
              </a:rPr>
              <a:t>گیري </a:t>
            </a:r>
            <a:r>
              <a:rPr lang="fa-IR" dirty="0">
                <a:latin typeface="B Yagut"/>
              </a:rPr>
              <a:t>مستقیم: ( نزدیک شدن شعله به مواد سوختنی و قابل اشتعال)</a:t>
            </a:r>
          </a:p>
          <a:p>
            <a:pPr marL="0" indent="0">
              <a:buNone/>
            </a:pPr>
            <a:r>
              <a:rPr lang="fa-IR" dirty="0">
                <a:latin typeface="B Yagut"/>
              </a:rPr>
              <a:t>2.افزایش تدریجی دما در مجاورت یا مواد آلی و سوختنی که منجر به سوختن آن میشود.</a:t>
            </a:r>
          </a:p>
          <a:p>
            <a:pPr marL="0" indent="0">
              <a:buNone/>
            </a:pPr>
            <a:r>
              <a:rPr lang="fa-IR" dirty="0">
                <a:latin typeface="B Yagut"/>
              </a:rPr>
              <a:t>3.واکنش هاي شیمیائی بعنوان عامل شروع حریق: نظیر ترکیب آب و اسید،</a:t>
            </a:r>
          </a:p>
          <a:p>
            <a:pPr marL="0" indent="0">
              <a:buNone/>
            </a:pPr>
            <a:r>
              <a:rPr lang="fa-IR" dirty="0">
                <a:latin typeface="B Yagut"/>
              </a:rPr>
              <a:t>4.اصطکاك: مالش بین دو جسم آتش گیر مانند دو قطعه چوب خشک یا ترمز شدید چرخ ها</a:t>
            </a:r>
          </a:p>
          <a:p>
            <a:pPr marL="0" indent="0">
              <a:buNone/>
            </a:pPr>
            <a:r>
              <a:rPr lang="fa-IR" dirty="0">
                <a:latin typeface="B Yagut"/>
              </a:rPr>
              <a:t>5</a:t>
            </a:r>
            <a:r>
              <a:rPr lang="fa-IR" dirty="0" smtClean="0">
                <a:latin typeface="B Yagut"/>
              </a:rPr>
              <a:t>.الکتریسیته </a:t>
            </a:r>
            <a:r>
              <a:rPr lang="fa-IR" dirty="0">
                <a:latin typeface="B Yagut"/>
              </a:rPr>
              <a:t>جاري و ساکن: حرارت حاصل از عبور جریان برق از یک هادي داراي مقاومت بالا</a:t>
            </a:r>
          </a:p>
          <a:p>
            <a:endParaRPr lang="en-US" dirty="0"/>
          </a:p>
        </p:txBody>
      </p:sp>
    </p:spTree>
    <p:extLst>
      <p:ext uri="{BB962C8B-B14F-4D97-AF65-F5344CB8AC3E}">
        <p14:creationId xmlns:p14="http://schemas.microsoft.com/office/powerpoint/2010/main" val="4270328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4088" y="116632"/>
            <a:ext cx="3600400" cy="6480720"/>
          </a:xfrm>
        </p:spPr>
        <p:txBody>
          <a:bodyPr>
            <a:normAutofit/>
          </a:bodyPr>
          <a:lstStyle/>
          <a:p>
            <a:pPr marL="0" indent="0" algn="ctr">
              <a:buNone/>
            </a:pPr>
            <a:r>
              <a:rPr lang="fa-IR" sz="2800" dirty="0" smtClean="0">
                <a:solidFill>
                  <a:srgbClr val="000099"/>
                </a:solidFill>
              </a:rPr>
              <a:t>خاموش کننده هاي </a:t>
            </a:r>
            <a:r>
              <a:rPr lang="fa-IR" sz="2800" dirty="0">
                <a:solidFill>
                  <a:srgbClr val="000099"/>
                </a:solidFill>
              </a:rPr>
              <a:t>دستی: </a:t>
            </a:r>
          </a:p>
          <a:p>
            <a:pPr marL="0" indent="0" algn="just">
              <a:buNone/>
            </a:pPr>
            <a:r>
              <a:rPr lang="fa-IR" sz="2800" dirty="0"/>
              <a:t>فراگیرترین وسایل خاموش کننده شامل این دسته است، زیرا میتوانند توسط افراد عادي </a:t>
            </a:r>
            <a:r>
              <a:rPr lang="fa-IR" sz="2800" dirty="0" smtClean="0"/>
              <a:t>درلحظات </a:t>
            </a:r>
            <a:r>
              <a:rPr lang="fa-IR" sz="2800" dirty="0"/>
              <a:t>اولیه بروز حریق به طور مؤثري به کار گرفته شوند. این دستگاهها ارزان و ساده بوده ودر دسترس میباشند، به سادگی آموزش داده میشوند و در اطفاء </a:t>
            </a:r>
            <a:r>
              <a:rPr lang="fa-IR" sz="2800" dirty="0" smtClean="0"/>
              <a:t>حریق هاي </a:t>
            </a:r>
            <a:r>
              <a:rPr lang="fa-IR" sz="2800" dirty="0"/>
              <a:t>کوچک یا شروع حریق هاي بزرگ کاملاً مناسب هستند.</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30738"/>
            <a:ext cx="5230510" cy="5806574"/>
          </a:xfrm>
          <a:prstGeom prst="rect">
            <a:avLst/>
          </a:prstGeom>
        </p:spPr>
      </p:pic>
    </p:spTree>
    <p:extLst>
      <p:ext uri="{BB962C8B-B14F-4D97-AF65-F5344CB8AC3E}">
        <p14:creationId xmlns:p14="http://schemas.microsoft.com/office/powerpoint/2010/main" val="34605835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218760">
            <a:off x="-938664" y="172999"/>
            <a:ext cx="3337111" cy="634082"/>
          </a:xfrm>
        </p:spPr>
        <p:txBody>
          <a:bodyPr>
            <a:normAutofit fontScale="90000"/>
          </a:bodyPr>
          <a:lstStyle/>
          <a:p>
            <a:r>
              <a:rPr lang="fa-IR" b="1" dirty="0" smtClean="0">
                <a:solidFill>
                  <a:srgbClr val="CC3300"/>
                </a:solidFill>
              </a:rPr>
              <a:t>حریق</a:t>
            </a:r>
            <a:endParaRPr lang="en-US" b="1" dirty="0">
              <a:solidFill>
                <a:srgbClr val="CC3300"/>
              </a:solidFill>
            </a:endParaRPr>
          </a:p>
        </p:txBody>
      </p:sp>
      <p:sp>
        <p:nvSpPr>
          <p:cNvPr id="3" name="Content Placeholder 2"/>
          <p:cNvSpPr>
            <a:spLocks noGrp="1"/>
          </p:cNvSpPr>
          <p:nvPr>
            <p:ph idx="1"/>
          </p:nvPr>
        </p:nvSpPr>
        <p:spPr>
          <a:xfrm>
            <a:off x="107504" y="332656"/>
            <a:ext cx="8784976" cy="5616624"/>
          </a:xfrm>
        </p:spPr>
        <p:txBody>
          <a:bodyPr>
            <a:normAutofit fontScale="85000" lnSpcReduction="20000"/>
          </a:bodyPr>
          <a:lstStyle/>
          <a:p>
            <a:pPr marL="0" indent="0">
              <a:buNone/>
            </a:pPr>
            <a:r>
              <a:rPr lang="fa-IR" dirty="0">
                <a:solidFill>
                  <a:srgbClr val="000099"/>
                </a:solidFill>
                <a:latin typeface="B Yagut"/>
              </a:rPr>
              <a:t>نکات مهم در به کارگیري </a:t>
            </a:r>
            <a:r>
              <a:rPr lang="fa-IR" dirty="0" smtClean="0">
                <a:solidFill>
                  <a:srgbClr val="000099"/>
                </a:solidFill>
                <a:latin typeface="B Yagut"/>
              </a:rPr>
              <a:t>خاموش کننده </a:t>
            </a:r>
            <a:r>
              <a:rPr lang="fa-IR" dirty="0">
                <a:solidFill>
                  <a:srgbClr val="000099"/>
                </a:solidFill>
                <a:latin typeface="B Yagut"/>
              </a:rPr>
              <a:t>هاي دستی </a:t>
            </a:r>
          </a:p>
          <a:p>
            <a:pPr marL="0" indent="0">
              <a:buNone/>
            </a:pPr>
            <a:r>
              <a:rPr lang="fa-IR" dirty="0" smtClean="0">
                <a:latin typeface="B Yagut"/>
              </a:rPr>
              <a:t>1-تعداد ونوع </a:t>
            </a:r>
            <a:r>
              <a:rPr lang="fa-IR" dirty="0">
                <a:latin typeface="B Yagut"/>
              </a:rPr>
              <a:t>خاموش </a:t>
            </a:r>
            <a:r>
              <a:rPr lang="fa-IR" dirty="0" smtClean="0">
                <a:latin typeface="B Yagut"/>
              </a:rPr>
              <a:t>کننده ها </a:t>
            </a:r>
            <a:r>
              <a:rPr lang="fa-IR" dirty="0">
                <a:latin typeface="B Yagut"/>
              </a:rPr>
              <a:t>بایستی متناسب با نوع حریق </a:t>
            </a:r>
            <a:r>
              <a:rPr lang="fa-IR" dirty="0" smtClean="0">
                <a:latin typeface="B Yagut"/>
              </a:rPr>
              <a:t>وفضاي </a:t>
            </a:r>
            <a:r>
              <a:rPr lang="fa-IR" dirty="0">
                <a:latin typeface="B Yagut"/>
              </a:rPr>
              <a:t>مورد </a:t>
            </a:r>
            <a:r>
              <a:rPr lang="fa-IR" dirty="0" smtClean="0">
                <a:latin typeface="B Yagut"/>
              </a:rPr>
              <a:t>نظرباشد</a:t>
            </a:r>
            <a:r>
              <a:rPr lang="fa-IR" dirty="0">
                <a:latin typeface="B Yagut"/>
              </a:rPr>
              <a:t>.</a:t>
            </a:r>
          </a:p>
          <a:p>
            <a:pPr marL="0" indent="0">
              <a:buNone/>
            </a:pPr>
            <a:r>
              <a:rPr lang="fa-IR" dirty="0" smtClean="0">
                <a:latin typeface="B Yagut"/>
              </a:rPr>
              <a:t>2-اپراتور </a:t>
            </a:r>
            <a:r>
              <a:rPr lang="fa-IR" dirty="0">
                <a:latin typeface="B Yagut"/>
              </a:rPr>
              <a:t>هنگام خاموش نمودن حریق در فضاي باز، باید پشت به باد باشد.</a:t>
            </a:r>
          </a:p>
          <a:p>
            <a:pPr marL="0" indent="0">
              <a:buNone/>
            </a:pPr>
            <a:r>
              <a:rPr lang="fa-IR" dirty="0" smtClean="0">
                <a:latin typeface="B Yagut"/>
              </a:rPr>
              <a:t>3-هنگام </a:t>
            </a:r>
            <a:r>
              <a:rPr lang="fa-IR" dirty="0">
                <a:latin typeface="B Yagut"/>
              </a:rPr>
              <a:t>استفاده از خاموش کننده براي اطفاء حریق، بایستی پاشش مواد به صورت جارویی درسطح قاعده حریق انجام گردد.</a:t>
            </a:r>
          </a:p>
          <a:p>
            <a:pPr marL="0" indent="0">
              <a:buNone/>
            </a:pPr>
            <a:r>
              <a:rPr lang="fa-IR" dirty="0" smtClean="0">
                <a:latin typeface="B Yagut"/>
              </a:rPr>
              <a:t>4-بلافاصله </a:t>
            </a:r>
            <a:r>
              <a:rPr lang="fa-IR" dirty="0">
                <a:latin typeface="B Yagut"/>
              </a:rPr>
              <a:t>پس از هر بار استفاده از کپسول باید آن را شارژ نمود زیرا احتمال بروز حریق مجددمنتفی نیست. وقتی که کپسول ها را براي شارژ تحویل می گیرند بایستی </a:t>
            </a:r>
            <a:r>
              <a:rPr lang="fa-IR" dirty="0" smtClean="0">
                <a:latin typeface="B Yagut"/>
              </a:rPr>
              <a:t>   به </a:t>
            </a:r>
            <a:r>
              <a:rPr lang="fa-IR" dirty="0">
                <a:latin typeface="B Yagut"/>
              </a:rPr>
              <a:t>تعداد مناسب جایگزین موقت در محل هاي مربوطه نصب نمایند تا در صورت </a:t>
            </a:r>
            <a:r>
              <a:rPr lang="fa-IR" dirty="0" smtClean="0">
                <a:latin typeface="B Yagut"/>
              </a:rPr>
              <a:t> بروز </a:t>
            </a:r>
            <a:r>
              <a:rPr lang="fa-IR" dirty="0">
                <a:latin typeface="B Yagut"/>
              </a:rPr>
              <a:t>هرگونه حادثه مشکلی ازنظر دسترسی بوجود نیاید.</a:t>
            </a:r>
          </a:p>
          <a:p>
            <a:pPr marL="0" indent="0" algn="just">
              <a:buNone/>
            </a:pPr>
            <a:r>
              <a:rPr lang="fa-IR" dirty="0" smtClean="0">
                <a:latin typeface="B Yagut"/>
              </a:rPr>
              <a:t>5-پرسنل </a:t>
            </a:r>
            <a:r>
              <a:rPr lang="fa-IR" dirty="0">
                <a:latin typeface="B Yagut"/>
              </a:rPr>
              <a:t>تیم عملیاتی یا کارکنانی که براي اطفاء در نظر گرفته شده اند باید تحت آموزش مداوم وتمرینات دوره اي قرار گیرند. زمانی که افراد آموزش ندیده باشند استفاده </a:t>
            </a:r>
            <a:r>
              <a:rPr lang="fa-IR" dirty="0" smtClean="0">
                <a:latin typeface="B Yagut"/>
              </a:rPr>
              <a:t>ازخاموش </a:t>
            </a:r>
            <a:r>
              <a:rPr lang="fa-IR" dirty="0">
                <a:latin typeface="B Yagut"/>
              </a:rPr>
              <a:t>کننده به </a:t>
            </a:r>
            <a:r>
              <a:rPr lang="fa-IR" dirty="0" smtClean="0">
                <a:latin typeface="B Yagut"/>
              </a:rPr>
              <a:t>تاخیرمیافتد</a:t>
            </a:r>
            <a:r>
              <a:rPr lang="fa-IR" dirty="0">
                <a:latin typeface="B Yagut"/>
              </a:rPr>
              <a:t>، مواد اطفا کننده هدر </a:t>
            </a:r>
            <a:r>
              <a:rPr lang="fa-IR" dirty="0" smtClean="0">
                <a:latin typeface="B Yagut"/>
              </a:rPr>
              <a:t>میرود </a:t>
            </a:r>
            <a:r>
              <a:rPr lang="fa-IR" dirty="0">
                <a:latin typeface="B Yagut"/>
              </a:rPr>
              <a:t>و خاموش کننده بیشتري استفاده می شود.</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92" y="5229200"/>
            <a:ext cx="3333750" cy="2047875"/>
          </a:xfrm>
          <a:prstGeom prst="rect">
            <a:avLst/>
          </a:prstGeom>
        </p:spPr>
      </p:pic>
    </p:spTree>
    <p:extLst>
      <p:ext uri="{BB962C8B-B14F-4D97-AF65-F5344CB8AC3E}">
        <p14:creationId xmlns:p14="http://schemas.microsoft.com/office/powerpoint/2010/main" val="2408039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cs typeface="B Titr" pitchFamily="2" charset="-78"/>
              </a:rPr>
              <a:t>تعاریف و اصطلاحات </a:t>
            </a:r>
            <a:endParaRPr lang="fa-IR" dirty="0">
              <a:cs typeface="B Titr" pitchFamily="2" charset="-78"/>
            </a:endParaRPr>
          </a:p>
        </p:txBody>
      </p:sp>
      <p:sp>
        <p:nvSpPr>
          <p:cNvPr id="3" name="Content Placeholder 2"/>
          <p:cNvSpPr>
            <a:spLocks noGrp="1"/>
          </p:cNvSpPr>
          <p:nvPr>
            <p:ph idx="1"/>
          </p:nvPr>
        </p:nvSpPr>
        <p:spPr>
          <a:xfrm>
            <a:off x="214282" y="1357298"/>
            <a:ext cx="8401080" cy="5286412"/>
          </a:xfrm>
        </p:spPr>
        <p:txBody>
          <a:bodyPr>
            <a:normAutofit fontScale="85000" lnSpcReduction="20000"/>
          </a:bodyPr>
          <a:lstStyle/>
          <a:p>
            <a:pPr algn="just"/>
            <a:r>
              <a:rPr lang="ar-SA" b="1" dirty="0" smtClean="0"/>
              <a:t>حادثه </a:t>
            </a:r>
            <a:r>
              <a:rPr lang="ar-SA" b="1" dirty="0"/>
              <a:t>ناشی از کار </a:t>
            </a:r>
            <a:r>
              <a:rPr lang="en-US" b="1" dirty="0"/>
              <a:t>:</a:t>
            </a:r>
            <a:r>
              <a:rPr lang="ar-SA" dirty="0" smtClean="0"/>
              <a:t>رویدادي </a:t>
            </a:r>
            <a:r>
              <a:rPr lang="ar-SA" dirty="0"/>
              <a:t>غیر منتظره که در هنگام کار روي میدهد و جریان عادي کار را متوقف می سازد و داراي پیامدهاي جسمی و روانی براي کارگران و خسارات اقتصادي براي شرکت یا سازمان </a:t>
            </a:r>
            <a:r>
              <a:rPr lang="ar-SA" dirty="0" smtClean="0"/>
              <a:t>باشد</a:t>
            </a:r>
            <a:r>
              <a:rPr lang="en-US" dirty="0" smtClean="0"/>
              <a:t> </a:t>
            </a:r>
            <a:r>
              <a:rPr lang="ar-SA" dirty="0"/>
              <a:t>برخی از </a:t>
            </a:r>
            <a:r>
              <a:rPr lang="ar-SA" dirty="0" smtClean="0"/>
              <a:t>حوادث</a:t>
            </a:r>
            <a:r>
              <a:rPr lang="en-US" dirty="0" smtClean="0"/>
              <a:t> </a:t>
            </a:r>
            <a:r>
              <a:rPr lang="ar-SA" dirty="0" smtClean="0"/>
              <a:t>، </a:t>
            </a:r>
            <a:r>
              <a:rPr lang="ar-SA" dirty="0"/>
              <a:t>موجب بروز خسارات و آسیبهاي انسانی، اجتماعی و صنعتی جدي میشوند که این امر از طریق کاهش راندمان کاري، تأثیر معنی داري بر بهره وري  و تولید خواهد داشت و نکته مهمتر، اثرات سوء اجتماعی و به تبع آن اثرات روانی دراز مدت بر روي نیروي کار میباشد</a:t>
            </a:r>
            <a:r>
              <a:rPr lang="en-US" b="1" dirty="0"/>
              <a:t>.</a:t>
            </a:r>
            <a:endParaRPr lang="en-US" dirty="0"/>
          </a:p>
          <a:p>
            <a:pPr algn="just"/>
            <a:r>
              <a:rPr lang="ar-SA" b="1" dirty="0"/>
              <a:t>بیماريهاي شغلی</a:t>
            </a:r>
            <a:r>
              <a:rPr lang="en-US" b="1" dirty="0" smtClean="0"/>
              <a:t>: </a:t>
            </a:r>
            <a:r>
              <a:rPr lang="ar-SA" dirty="0"/>
              <a:t>هر کاري که با فیزیولوژي بدن انسان تطابق نداشته باشد میتواند تولید بیماري ناشی از کار نماید، که دو خاصیت عمده آن عبارتست از اینکه اکثر آنها قبل از وقوع قابل پیشگیري هستند ولی پس از وقوع، اغلب </a:t>
            </a:r>
            <a:r>
              <a:rPr lang="ar-SA" dirty="0" smtClean="0"/>
              <a:t>غیرقابل </a:t>
            </a:r>
            <a:r>
              <a:rPr lang="ar-SA" dirty="0"/>
              <a:t>درمان هستند</a:t>
            </a:r>
            <a:r>
              <a:rPr lang="en-US" dirty="0"/>
              <a:t>. </a:t>
            </a:r>
            <a:r>
              <a:rPr lang="ar-SA" dirty="0"/>
              <a:t>دو فاکتور اساسی موثر در بروز بیماري ناشی از کار، شدت تماس و مدت تماس با عوامل بیماري زا است و با </a:t>
            </a:r>
            <a:r>
              <a:rPr lang="ar-SA" dirty="0" smtClean="0"/>
              <a:t>کاهش</a:t>
            </a:r>
            <a:r>
              <a:rPr lang="en-US" dirty="0" smtClean="0"/>
              <a:t> </a:t>
            </a:r>
            <a:r>
              <a:rPr lang="ar-SA" dirty="0" smtClean="0"/>
              <a:t>هرکدام </a:t>
            </a:r>
            <a:r>
              <a:rPr lang="ar-SA" dirty="0"/>
              <a:t>میتوان بیماريهاي ناشی از کار را کنترل نمود</a:t>
            </a:r>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914" y="138872"/>
            <a:ext cx="5810398" cy="6386472"/>
          </a:xfrm>
          <a:prstGeom prst="rect">
            <a:avLst/>
          </a:prstGeom>
        </p:spPr>
      </p:pic>
    </p:spTree>
    <p:extLst>
      <p:ext uri="{BB962C8B-B14F-4D97-AF65-F5344CB8AC3E}">
        <p14:creationId xmlns:p14="http://schemas.microsoft.com/office/powerpoint/2010/main" val="37615416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218760">
            <a:off x="-938664" y="172999"/>
            <a:ext cx="3337111" cy="634082"/>
          </a:xfrm>
        </p:spPr>
        <p:txBody>
          <a:bodyPr>
            <a:normAutofit fontScale="90000"/>
          </a:bodyPr>
          <a:lstStyle/>
          <a:p>
            <a:r>
              <a:rPr lang="fa-IR" b="1" dirty="0" smtClean="0">
                <a:solidFill>
                  <a:srgbClr val="CC3300"/>
                </a:solidFill>
              </a:rPr>
              <a:t>حریق</a:t>
            </a:r>
            <a:endParaRPr lang="en-US" b="1" dirty="0">
              <a:solidFill>
                <a:srgbClr val="CC33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88640"/>
            <a:ext cx="4680520" cy="6320024"/>
          </a:xfrm>
          <a:prstGeom prst="rect">
            <a:avLst/>
          </a:prstGeom>
        </p:spPr>
      </p:pic>
    </p:spTree>
    <p:extLst>
      <p:ext uri="{BB962C8B-B14F-4D97-AF65-F5344CB8AC3E}">
        <p14:creationId xmlns:p14="http://schemas.microsoft.com/office/powerpoint/2010/main" val="14095370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249080">
            <a:off x="-74908" y="1137006"/>
            <a:ext cx="3282432" cy="2068407"/>
          </a:xfrm>
        </p:spPr>
        <p:txBody>
          <a:bodyPr/>
          <a:lstStyle/>
          <a:p>
            <a:pPr algn="ctr"/>
            <a:r>
              <a:rPr lang="fa-IR" sz="3600" dirty="0">
                <a:solidFill>
                  <a:srgbClr val="CC3300"/>
                </a:solidFill>
              </a:rPr>
              <a:t>حوادث ناشی از کار</a:t>
            </a:r>
            <a:r>
              <a:rPr lang="fa-IR" sz="3200" dirty="0">
                <a:solidFill>
                  <a:srgbClr val="CC3300"/>
                </a:solidFill>
              </a:rPr>
              <a:t> </a:t>
            </a:r>
            <a:r>
              <a:rPr lang="fa-IR" dirty="0"/>
              <a:t/>
            </a:r>
            <a:br>
              <a:rPr lang="fa-IR" dirty="0"/>
            </a:br>
            <a:endParaRPr lang="en-US" dirty="0"/>
          </a:p>
        </p:txBody>
      </p:sp>
      <p:sp>
        <p:nvSpPr>
          <p:cNvPr id="3" name="Content Placeholder 2"/>
          <p:cNvSpPr>
            <a:spLocks noGrp="1"/>
          </p:cNvSpPr>
          <p:nvPr>
            <p:ph idx="1"/>
          </p:nvPr>
        </p:nvSpPr>
        <p:spPr>
          <a:xfrm>
            <a:off x="3059832" y="273050"/>
            <a:ext cx="5626968" cy="6324302"/>
          </a:xfrm>
        </p:spPr>
        <p:txBody>
          <a:bodyPr>
            <a:normAutofit/>
          </a:bodyPr>
          <a:lstStyle/>
          <a:p>
            <a:pPr marL="0" indent="0" algn="ctr">
              <a:buNone/>
            </a:pPr>
            <a:r>
              <a:rPr lang="fa-IR" b="1" dirty="0">
                <a:solidFill>
                  <a:srgbClr val="000099"/>
                </a:solidFill>
              </a:rPr>
              <a:t>مهمترین علل ایجاد حوادث ناشی از کار </a:t>
            </a:r>
          </a:p>
          <a:p>
            <a:pPr marL="0" indent="0">
              <a:buNone/>
            </a:pPr>
            <a:r>
              <a:rPr lang="fa-IR" dirty="0"/>
              <a:t>طبق بررسیهاي انجام شده مهمترین علل ایجاد حوادث ناشی از کار شامل </a:t>
            </a:r>
            <a:endParaRPr lang="fa-IR" dirty="0" smtClean="0"/>
          </a:p>
          <a:p>
            <a:pPr marL="0" indent="0">
              <a:buNone/>
            </a:pPr>
            <a:r>
              <a:rPr lang="fa-IR" b="1" dirty="0" smtClean="0">
                <a:solidFill>
                  <a:srgbClr val="7030A0"/>
                </a:solidFill>
              </a:rPr>
              <a:t>اعمال </a:t>
            </a:r>
            <a:r>
              <a:rPr lang="fa-IR" b="1" dirty="0">
                <a:solidFill>
                  <a:srgbClr val="7030A0"/>
                </a:solidFill>
              </a:rPr>
              <a:t>ناایمن </a:t>
            </a:r>
            <a:r>
              <a:rPr lang="fa-IR" dirty="0"/>
              <a:t>و </a:t>
            </a:r>
            <a:r>
              <a:rPr lang="fa-IR" b="1" dirty="0">
                <a:solidFill>
                  <a:srgbClr val="7030A0"/>
                </a:solidFill>
              </a:rPr>
              <a:t>شرایط ناایمن </a:t>
            </a:r>
            <a:r>
              <a:rPr lang="fa-IR" dirty="0"/>
              <a:t>می باشد:</a:t>
            </a:r>
          </a:p>
          <a:p>
            <a:pPr marL="0" indent="0" algn="just">
              <a:buNone/>
            </a:pPr>
            <a:r>
              <a:rPr lang="fa-IR" dirty="0"/>
              <a:t>طبق آمارهاي موجود در دنیا، حدود 88 درصد حوادث در اثر اعمال ناایمن بوجود </a:t>
            </a:r>
            <a:r>
              <a:rPr lang="fa-IR" dirty="0" smtClean="0"/>
              <a:t>می آیند </a:t>
            </a:r>
            <a:r>
              <a:rPr lang="fa-IR" dirty="0"/>
              <a:t>که عامل انسانی در بروز آن نقش دارد و حدود 10 در صد حوادث نیز در اثر شرایط ناایمن ایجاد میشوند. دو درصد حوادث نیز غیر قابل پیش بینی میباشند.</a:t>
            </a:r>
          </a:p>
          <a:p>
            <a:endParaRPr lang="en-US" dirty="0"/>
          </a:p>
        </p:txBody>
      </p:sp>
    </p:spTree>
    <p:extLst>
      <p:ext uri="{BB962C8B-B14F-4D97-AF65-F5344CB8AC3E}">
        <p14:creationId xmlns:p14="http://schemas.microsoft.com/office/powerpoint/2010/main" val="2000598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249080">
            <a:off x="-74908" y="1137006"/>
            <a:ext cx="3282432" cy="2068407"/>
          </a:xfrm>
        </p:spPr>
        <p:txBody>
          <a:bodyPr/>
          <a:lstStyle/>
          <a:p>
            <a:pPr algn="ctr"/>
            <a:r>
              <a:rPr lang="fa-IR" sz="3600" dirty="0">
                <a:solidFill>
                  <a:srgbClr val="CC3300"/>
                </a:solidFill>
              </a:rPr>
              <a:t>حوادث ناشی از کار</a:t>
            </a:r>
            <a:r>
              <a:rPr lang="fa-IR" sz="3200" dirty="0">
                <a:solidFill>
                  <a:srgbClr val="CC3300"/>
                </a:solidFill>
              </a:rPr>
              <a:t> </a:t>
            </a:r>
            <a:r>
              <a:rPr lang="fa-IR" dirty="0"/>
              <a:t/>
            </a:r>
            <a:br>
              <a:rPr lang="fa-IR" dirty="0"/>
            </a:br>
            <a:endParaRPr lang="en-US" dirty="0"/>
          </a:p>
        </p:txBody>
      </p:sp>
      <p:sp>
        <p:nvSpPr>
          <p:cNvPr id="3" name="Content Placeholder 2"/>
          <p:cNvSpPr>
            <a:spLocks noGrp="1"/>
          </p:cNvSpPr>
          <p:nvPr>
            <p:ph idx="1"/>
          </p:nvPr>
        </p:nvSpPr>
        <p:spPr>
          <a:xfrm>
            <a:off x="0" y="273050"/>
            <a:ext cx="9036496" cy="6324302"/>
          </a:xfrm>
        </p:spPr>
        <p:txBody>
          <a:bodyPr>
            <a:normAutofit fontScale="85000" lnSpcReduction="20000"/>
          </a:bodyPr>
          <a:lstStyle/>
          <a:p>
            <a:pPr marL="0" indent="0" algn="ctr">
              <a:buNone/>
            </a:pPr>
            <a:r>
              <a:rPr lang="fa-IR" b="1" dirty="0">
                <a:solidFill>
                  <a:srgbClr val="000099"/>
                </a:solidFill>
              </a:rPr>
              <a:t>مهمترین اعمال ناایمن در محیط کار </a:t>
            </a:r>
          </a:p>
          <a:p>
            <a:pPr>
              <a:buFont typeface="Wingdings" panose="05000000000000000000" pitchFamily="2" charset="2"/>
              <a:buChar char="Ø"/>
            </a:pPr>
            <a:r>
              <a:rPr lang="fa-IR" dirty="0">
                <a:latin typeface="B Yagut"/>
              </a:rPr>
              <a:t>انجام کار بدون مجوزهاي لازم </a:t>
            </a:r>
          </a:p>
          <a:p>
            <a:pPr>
              <a:buFont typeface="Wingdings" panose="05000000000000000000" pitchFamily="2" charset="2"/>
              <a:buChar char="Ø"/>
            </a:pPr>
            <a:r>
              <a:rPr lang="fa-IR" dirty="0" smtClean="0">
                <a:latin typeface="B Yagut"/>
              </a:rPr>
              <a:t>بی توجهی </a:t>
            </a:r>
            <a:r>
              <a:rPr lang="fa-IR" dirty="0">
                <a:latin typeface="B Yagut"/>
              </a:rPr>
              <a:t>به نکات ایمنی و دستورالعملهاي ایمنی (آیین </a:t>
            </a:r>
            <a:r>
              <a:rPr lang="fa-IR" dirty="0" smtClean="0">
                <a:latin typeface="B Yagut"/>
              </a:rPr>
              <a:t>نامه هاي </a:t>
            </a:r>
            <a:r>
              <a:rPr lang="fa-IR" dirty="0">
                <a:latin typeface="B Yagut"/>
              </a:rPr>
              <a:t>حفاظتی) </a:t>
            </a:r>
          </a:p>
          <a:p>
            <a:pPr>
              <a:buFont typeface="Wingdings" panose="05000000000000000000" pitchFamily="2" charset="2"/>
              <a:buChar char="Ø"/>
            </a:pPr>
            <a:r>
              <a:rPr lang="fa-IR" dirty="0">
                <a:latin typeface="B Yagut"/>
              </a:rPr>
              <a:t>ترك دستگاه در وضعیت خطرناك </a:t>
            </a:r>
          </a:p>
          <a:p>
            <a:pPr>
              <a:buFont typeface="Wingdings" panose="05000000000000000000" pitchFamily="2" charset="2"/>
              <a:buChar char="Ø"/>
            </a:pPr>
            <a:r>
              <a:rPr lang="fa-IR" dirty="0">
                <a:latin typeface="B Yagut"/>
              </a:rPr>
              <a:t>جداکردن تجهیزات ایمنی از دستگاه </a:t>
            </a:r>
          </a:p>
          <a:p>
            <a:pPr>
              <a:buFont typeface="Wingdings" panose="05000000000000000000" pitchFamily="2" charset="2"/>
              <a:buChar char="Ø"/>
            </a:pPr>
            <a:r>
              <a:rPr lang="fa-IR" dirty="0">
                <a:latin typeface="B Yagut"/>
              </a:rPr>
              <a:t>کار با ماشین با سرعت غیر مجاز </a:t>
            </a:r>
          </a:p>
          <a:p>
            <a:pPr>
              <a:buFont typeface="Wingdings" panose="05000000000000000000" pitchFamily="2" charset="2"/>
              <a:buChar char="Ø"/>
            </a:pPr>
            <a:r>
              <a:rPr lang="fa-IR" dirty="0">
                <a:latin typeface="B Yagut"/>
              </a:rPr>
              <a:t>عجله هنگام </a:t>
            </a:r>
            <a:r>
              <a:rPr lang="fa-IR" dirty="0" smtClean="0">
                <a:latin typeface="B Yagut"/>
              </a:rPr>
              <a:t>کار</a:t>
            </a:r>
            <a:endParaRPr lang="fa-IR" dirty="0">
              <a:latin typeface="B Yagut"/>
            </a:endParaRPr>
          </a:p>
          <a:p>
            <a:pPr>
              <a:buFont typeface="Wingdings" panose="05000000000000000000" pitchFamily="2" charset="2"/>
              <a:buChar char="Ø"/>
            </a:pPr>
            <a:r>
              <a:rPr lang="fa-IR" dirty="0">
                <a:latin typeface="B Yagut"/>
              </a:rPr>
              <a:t>کار هنگام خستگی و خواب </a:t>
            </a:r>
            <a:r>
              <a:rPr lang="fa-IR" dirty="0" smtClean="0">
                <a:latin typeface="B Yagut"/>
              </a:rPr>
              <a:t>آلودگی</a:t>
            </a:r>
            <a:endParaRPr lang="fa-IR" dirty="0">
              <a:latin typeface="B Yagut"/>
            </a:endParaRPr>
          </a:p>
          <a:p>
            <a:pPr>
              <a:buFont typeface="Wingdings" panose="05000000000000000000" pitchFamily="2" charset="2"/>
              <a:buChar char="Ø"/>
            </a:pPr>
            <a:r>
              <a:rPr lang="fa-IR" dirty="0">
                <a:latin typeface="B Yagut"/>
              </a:rPr>
              <a:t>انجام اعمال پر </a:t>
            </a:r>
            <a:r>
              <a:rPr lang="fa-IR" dirty="0" smtClean="0">
                <a:latin typeface="B Yagut"/>
              </a:rPr>
              <a:t>خطر</a:t>
            </a:r>
            <a:endParaRPr lang="fa-IR" dirty="0">
              <a:latin typeface="B Yagut"/>
            </a:endParaRPr>
          </a:p>
          <a:p>
            <a:pPr>
              <a:buFont typeface="Wingdings" panose="05000000000000000000" pitchFamily="2" charset="2"/>
              <a:buChar char="Ø"/>
            </a:pPr>
            <a:r>
              <a:rPr lang="fa-IR" dirty="0">
                <a:latin typeface="B Yagut"/>
              </a:rPr>
              <a:t>اقدام به کار بدون کسب اطلاعات کافی در مورد </a:t>
            </a:r>
            <a:r>
              <a:rPr lang="fa-IR" dirty="0" smtClean="0">
                <a:latin typeface="B Yagut"/>
              </a:rPr>
              <a:t>ایمنی</a:t>
            </a:r>
            <a:endParaRPr lang="fa-IR" dirty="0">
              <a:latin typeface="B Yagut"/>
            </a:endParaRPr>
          </a:p>
          <a:p>
            <a:pPr>
              <a:buFont typeface="Wingdings" panose="05000000000000000000" pitchFamily="2" charset="2"/>
              <a:buChar char="Ø"/>
            </a:pPr>
            <a:r>
              <a:rPr lang="fa-IR" dirty="0">
                <a:latin typeface="B Yagut"/>
              </a:rPr>
              <a:t>شوخی هنگام کار </a:t>
            </a:r>
          </a:p>
          <a:p>
            <a:pPr>
              <a:buFont typeface="Wingdings" panose="05000000000000000000" pitchFamily="2" charset="2"/>
              <a:buChar char="Ø"/>
            </a:pPr>
            <a:r>
              <a:rPr lang="fa-IR" dirty="0">
                <a:latin typeface="B Yagut"/>
              </a:rPr>
              <a:t>استفاده از ابزار </a:t>
            </a:r>
            <a:r>
              <a:rPr lang="fa-IR" dirty="0" smtClean="0">
                <a:latin typeface="B Yagut"/>
              </a:rPr>
              <a:t>معیوب</a:t>
            </a:r>
            <a:endParaRPr lang="fa-IR" dirty="0">
              <a:latin typeface="B Yagut"/>
            </a:endParaRPr>
          </a:p>
          <a:p>
            <a:pPr>
              <a:buFont typeface="Wingdings" panose="05000000000000000000" pitchFamily="2" charset="2"/>
              <a:buChar char="Ø"/>
            </a:pPr>
            <a:r>
              <a:rPr lang="fa-IR" dirty="0">
                <a:latin typeface="B Yagut"/>
              </a:rPr>
              <a:t>عدم توجه به </a:t>
            </a:r>
            <a:r>
              <a:rPr lang="fa-IR" dirty="0" smtClean="0">
                <a:latin typeface="B Yagut"/>
              </a:rPr>
              <a:t>اخطارها</a:t>
            </a:r>
            <a:endParaRPr lang="fa-IR" dirty="0">
              <a:latin typeface="B Yagut"/>
            </a:endParaRPr>
          </a:p>
          <a:p>
            <a:pPr>
              <a:buFont typeface="Wingdings" panose="05000000000000000000" pitchFamily="2" charset="2"/>
              <a:buChar char="Ø"/>
            </a:pPr>
            <a:r>
              <a:rPr lang="fa-IR" dirty="0">
                <a:latin typeface="B Yagut"/>
              </a:rPr>
              <a:t>عدم استفاده از وسایل حفاظت </a:t>
            </a:r>
            <a:r>
              <a:rPr lang="fa-IR" dirty="0" smtClean="0">
                <a:latin typeface="B Yagut"/>
              </a:rPr>
              <a:t>فردي</a:t>
            </a:r>
            <a:endParaRPr lang="fa-IR" dirty="0">
              <a:latin typeface="B Yagut"/>
            </a:endParaRPr>
          </a:p>
          <a:p>
            <a:pPr marL="0" indent="0" algn="just">
              <a:buNone/>
            </a:pPr>
            <a:endParaRPr lang="fa-IR" dirty="0"/>
          </a:p>
          <a:p>
            <a:endParaRPr lang="en-US" dirty="0"/>
          </a:p>
        </p:txBody>
      </p:sp>
    </p:spTree>
    <p:extLst>
      <p:ext uri="{BB962C8B-B14F-4D97-AF65-F5344CB8AC3E}">
        <p14:creationId xmlns:p14="http://schemas.microsoft.com/office/powerpoint/2010/main" val="964333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5736" y="476672"/>
            <a:ext cx="6552728" cy="6124754"/>
          </a:xfrm>
          <a:prstGeom prst="rect">
            <a:avLst/>
          </a:prstGeom>
        </p:spPr>
        <p:txBody>
          <a:bodyPr wrap="square">
            <a:spAutoFit/>
          </a:bodyPr>
          <a:lstStyle/>
          <a:p>
            <a:pPr algn="ctr"/>
            <a:r>
              <a:rPr lang="fa-IR" sz="2800" b="1" dirty="0">
                <a:solidFill>
                  <a:srgbClr val="000099"/>
                </a:solidFill>
              </a:rPr>
              <a:t>انجام کار بدون مجوزهاي لازم </a:t>
            </a:r>
            <a:endParaRPr lang="fa-IR" sz="2800" b="1" dirty="0" smtClean="0">
              <a:solidFill>
                <a:srgbClr val="000099"/>
              </a:solidFill>
            </a:endParaRPr>
          </a:p>
          <a:p>
            <a:pPr algn="ctr"/>
            <a:endParaRPr lang="fa-IR" sz="1400" b="1" dirty="0">
              <a:solidFill>
                <a:srgbClr val="000099"/>
              </a:solidFill>
            </a:endParaRPr>
          </a:p>
          <a:p>
            <a:pPr algn="just"/>
            <a:r>
              <a:rPr lang="fa-IR" sz="2400" dirty="0"/>
              <a:t>برخی از کارها در مناطق حساس و با ریسک بالا درشرایط عادي ممنوع است، مانند جوشکاري روي مخازن سوخت یا نزدیکی انبار و مواد قابل اشتعال و انفجار، ولی در شرایط خاصی و با اخذ مجوزهاي لازمو با حضور مسئول ایمنی در محل کار و (</a:t>
            </a:r>
            <a:r>
              <a:rPr lang="en-US" sz="2400" dirty="0" smtClean="0"/>
              <a:t>permit</a:t>
            </a:r>
            <a:r>
              <a:rPr lang="fa-IR" sz="2400" dirty="0" smtClean="0"/>
              <a:t>) رعایت </a:t>
            </a:r>
            <a:r>
              <a:rPr lang="fa-IR" sz="2400" dirty="0"/>
              <a:t>نکاتی که در آیین نامهها و دستورالعمل هاي ایمنی ذکر شده امکان پذیر میباشد. از آنجا که این دستورات براي انجام کارهاي ذکر شده ضروري می باشد، تحت هیچ شرایطی نباید از آنها صرف نظر و یا سرپیچی نمود. گاهی ممکن است دریافت مجوزها مستلزم صرف وقت، دقت، انجام امور اداري و نامه نگاري و تحمل شرایطی باشد که آنرا قدري پیچیده یا زمانبر احساس کنیم . این موضوع نباید باعث شود که نکات ایمنی را نادیده گرفته و یا سعی کنیم با انجام کار به روش غیرایمن و به تصور خود سریعتر و راحتتر، خود و همکاران خود را در معرض حوادث ناشی از کار قرار دهیم</a:t>
            </a:r>
            <a:r>
              <a:rPr lang="fa-IR" sz="2400" dirty="0" smtClean="0"/>
              <a:t>.</a:t>
            </a:r>
            <a:endParaRPr lang="fa-IR" sz="2400" dirty="0"/>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8826"/>
            <a:ext cx="2306800"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9337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5736" y="476672"/>
            <a:ext cx="6552728" cy="5878532"/>
          </a:xfrm>
          <a:prstGeom prst="rect">
            <a:avLst/>
          </a:prstGeom>
        </p:spPr>
        <p:txBody>
          <a:bodyPr wrap="square">
            <a:spAutoFit/>
          </a:bodyPr>
          <a:lstStyle/>
          <a:p>
            <a:pPr algn="ctr"/>
            <a:r>
              <a:rPr lang="fa-IR" sz="2800" b="1" dirty="0">
                <a:solidFill>
                  <a:srgbClr val="000099"/>
                </a:solidFill>
              </a:rPr>
              <a:t>بی توجهی به نکات ایمنی و دستورالعمل هاي </a:t>
            </a:r>
            <a:r>
              <a:rPr lang="fa-IR" sz="2800" b="1" dirty="0" smtClean="0">
                <a:solidFill>
                  <a:srgbClr val="000099"/>
                </a:solidFill>
              </a:rPr>
              <a:t>ایمنی</a:t>
            </a:r>
          </a:p>
          <a:p>
            <a:pPr algn="ctr"/>
            <a:r>
              <a:rPr lang="fa-IR" sz="1600" b="1" dirty="0" smtClean="0">
                <a:solidFill>
                  <a:srgbClr val="000099"/>
                </a:solidFill>
              </a:rPr>
              <a:t>  </a:t>
            </a:r>
            <a:endParaRPr lang="fa-IR" sz="1600" b="1" dirty="0">
              <a:solidFill>
                <a:srgbClr val="000099"/>
              </a:solidFill>
            </a:endParaRPr>
          </a:p>
          <a:p>
            <a:pPr algn="just"/>
            <a:r>
              <a:rPr lang="fa-IR" sz="3200" dirty="0"/>
              <a:t>گاهی اوقات افراد گمان میکنند که بدون در نظرگرفتن ایمنی، کارها سریعتر و راحتتر انجام میشوند ونکات ایمنی را مزاحم کار خود احساس میکنند، از این رو راههاي میان بري را براي انجام کار انتخاب میکنند و با وجود اینکه از نکات ایمنی نیز اطلاع دارند، </a:t>
            </a:r>
            <a:r>
              <a:rPr lang="fa-IR" sz="3200" dirty="0" smtClean="0"/>
              <a:t>ولی آنها </a:t>
            </a:r>
            <a:r>
              <a:rPr lang="fa-IR" sz="3200" dirty="0"/>
              <a:t>را نادیده میگیرند و به این ترتیب خود و دیگران را دچار حادثه مینمایند. توجه داشته باشیم که یک حادثه یا بیماري ناشی از کار، کافی است تا زندگی را به کام ما، خانواده و نزدیکانمان تلخ کند.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 y="3645024"/>
            <a:ext cx="2190107" cy="319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3751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5736" y="476672"/>
            <a:ext cx="6552728" cy="3785652"/>
          </a:xfrm>
          <a:prstGeom prst="rect">
            <a:avLst/>
          </a:prstGeom>
        </p:spPr>
        <p:txBody>
          <a:bodyPr wrap="square">
            <a:spAutoFit/>
          </a:bodyPr>
          <a:lstStyle/>
          <a:p>
            <a:pPr algn="ctr"/>
            <a:r>
              <a:rPr lang="fa-IR" sz="3200" b="1" dirty="0" smtClean="0">
                <a:solidFill>
                  <a:srgbClr val="000099"/>
                </a:solidFill>
              </a:rPr>
              <a:t>ترك دستگاه </a:t>
            </a:r>
            <a:r>
              <a:rPr lang="fa-IR" sz="3200" b="1" dirty="0">
                <a:solidFill>
                  <a:srgbClr val="000099"/>
                </a:solidFill>
              </a:rPr>
              <a:t>در وضعیت خطرناك </a:t>
            </a:r>
          </a:p>
          <a:p>
            <a:pPr algn="ctr"/>
            <a:r>
              <a:rPr lang="fa-IR" sz="1600" b="1" dirty="0" smtClean="0">
                <a:solidFill>
                  <a:srgbClr val="000099"/>
                </a:solidFill>
              </a:rPr>
              <a:t>  </a:t>
            </a:r>
            <a:endParaRPr lang="fa-IR" sz="1600" b="1" dirty="0">
              <a:solidFill>
                <a:srgbClr val="000099"/>
              </a:solidFill>
            </a:endParaRPr>
          </a:p>
          <a:p>
            <a:pPr algn="just"/>
            <a:r>
              <a:rPr lang="fa-IR" sz="3200" dirty="0" smtClean="0"/>
              <a:t>برخی </a:t>
            </a:r>
            <a:r>
              <a:rPr lang="fa-IR" sz="3200" dirty="0"/>
              <a:t>از دستگاهها مانند جرثقیل و تجهیزات حمل وبارگیري مانند لودر و لیفتراك داراي دستورالعمل خاصی براي زمان استراحت یا حالت خاموش دارند و رهاسازي آنها در حالت نیمه آماده و با بار معلق بدون کنترل اپراتور حتی براي زمان کوتاه و موقت ممنوع است.</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200768"/>
            <a:ext cx="4608512" cy="265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6293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7784" y="476673"/>
            <a:ext cx="6120680" cy="5755422"/>
          </a:xfrm>
          <a:prstGeom prst="rect">
            <a:avLst/>
          </a:prstGeom>
        </p:spPr>
        <p:txBody>
          <a:bodyPr wrap="square">
            <a:spAutoFit/>
          </a:bodyPr>
          <a:lstStyle/>
          <a:p>
            <a:pPr algn="ctr"/>
            <a:r>
              <a:rPr lang="fa-IR" sz="3200" b="1" dirty="0">
                <a:solidFill>
                  <a:srgbClr val="000099"/>
                </a:solidFill>
              </a:rPr>
              <a:t>جداکردن تجهیزات ایمنی از دستگاه </a:t>
            </a:r>
          </a:p>
          <a:p>
            <a:pPr algn="ctr"/>
            <a:r>
              <a:rPr lang="fa-IR" sz="1600" b="1" dirty="0" smtClean="0">
                <a:solidFill>
                  <a:srgbClr val="000099"/>
                </a:solidFill>
              </a:rPr>
              <a:t>  </a:t>
            </a:r>
            <a:endParaRPr lang="fa-IR" sz="1600" b="1" dirty="0">
              <a:solidFill>
                <a:srgbClr val="000099"/>
              </a:solidFill>
            </a:endParaRPr>
          </a:p>
          <a:p>
            <a:pPr algn="just"/>
            <a:r>
              <a:rPr lang="fa-IR" sz="3200" dirty="0" smtClean="0"/>
              <a:t>تجهیزات </a:t>
            </a:r>
            <a:r>
              <a:rPr lang="fa-IR" sz="3200" dirty="0"/>
              <a:t>ایمنی به منظور اطمینان از وارد نشدن دست یا قسمتی از بدن به محدوده خطر که امکان برخورد با ماشین آلات وجود دارد، تعبیه شدهاند. هر گاه کاربر دستگاه براي سرعت بخشی به کار خود یا سهولت دسترسی به قطعه کار تجهیزاتی از قبیل </a:t>
            </a:r>
            <a:r>
              <a:rPr lang="fa-IR" sz="3200" dirty="0" smtClean="0"/>
              <a:t>حفاظ دستگاه </a:t>
            </a:r>
            <a:r>
              <a:rPr lang="fa-IR" sz="3200" dirty="0"/>
              <a:t>یا کلید هاي قطع خودکار یا پرتوها و پرده هاي ایمنی را از مدار خارج کرده و بدون حفاظ به کار خود ادامه دهد، خود را در معرض حادثه قرار داده است.</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96952"/>
            <a:ext cx="2664296"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2346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260648"/>
            <a:ext cx="6840760" cy="6309420"/>
          </a:xfrm>
          <a:prstGeom prst="rect">
            <a:avLst/>
          </a:prstGeom>
        </p:spPr>
        <p:txBody>
          <a:bodyPr wrap="square">
            <a:spAutoFit/>
          </a:bodyPr>
          <a:lstStyle/>
          <a:p>
            <a:pPr algn="ctr"/>
            <a:r>
              <a:rPr lang="fa-IR" sz="3200" b="1" dirty="0">
                <a:solidFill>
                  <a:srgbClr val="000099"/>
                </a:solidFill>
              </a:rPr>
              <a:t>کار با ماشین در شرایط غیر ایمن </a:t>
            </a:r>
            <a:r>
              <a:rPr lang="fa-IR" sz="1600" b="1" dirty="0" smtClean="0">
                <a:solidFill>
                  <a:srgbClr val="000099"/>
                </a:solidFill>
              </a:rPr>
              <a:t> </a:t>
            </a:r>
          </a:p>
          <a:p>
            <a:pPr algn="ctr"/>
            <a:r>
              <a:rPr lang="fa-IR" sz="1600" b="1" dirty="0" smtClean="0">
                <a:solidFill>
                  <a:srgbClr val="000099"/>
                </a:solidFill>
              </a:rPr>
              <a:t> </a:t>
            </a:r>
            <a:endParaRPr lang="fa-IR" sz="1600" b="1" dirty="0">
              <a:solidFill>
                <a:srgbClr val="000099"/>
              </a:solidFill>
            </a:endParaRPr>
          </a:p>
          <a:p>
            <a:pPr algn="just"/>
            <a:r>
              <a:rPr lang="fa-IR" sz="2800" dirty="0" smtClean="0"/>
              <a:t>براي </a:t>
            </a:r>
            <a:r>
              <a:rPr lang="fa-IR" sz="2800" dirty="0"/>
              <a:t>کار ایمن با </a:t>
            </a:r>
            <a:r>
              <a:rPr lang="fa-IR" sz="2800" dirty="0" smtClean="0"/>
              <a:t>ماشین آلات </a:t>
            </a:r>
            <a:r>
              <a:rPr lang="fa-IR" sz="2800" dirty="0"/>
              <a:t>دستورالعملهاي خاصی وجود دارد و کارگر نبایستی براي سرعت بخشی به کار، در شرایط غیرمجاز و ناایمن و بدون رعایت دستورالعمل ها اقدام به کار با دستگاه نماید.</a:t>
            </a:r>
          </a:p>
          <a:p>
            <a:pPr algn="just"/>
            <a:r>
              <a:rPr lang="fa-IR" sz="2800" dirty="0"/>
              <a:t>مواردي از قبیل:</a:t>
            </a:r>
          </a:p>
          <a:p>
            <a:pPr marL="342900" indent="-342900" algn="just">
              <a:buFont typeface="Wingdings" panose="05000000000000000000" pitchFamily="2" charset="2"/>
              <a:buChar char="ü"/>
            </a:pPr>
            <a:r>
              <a:rPr lang="fa-IR" sz="2400" dirty="0">
                <a:latin typeface="B Yagut"/>
              </a:rPr>
              <a:t>رعایت سرعت و شرایط مجاز کار با دستگاه، </a:t>
            </a:r>
            <a:endParaRPr lang="fa-IR" sz="2400" dirty="0" smtClean="0">
              <a:latin typeface="B Yagut"/>
            </a:endParaRPr>
          </a:p>
          <a:p>
            <a:pPr marL="342900" indent="-342900" algn="just">
              <a:buFont typeface="Wingdings" panose="05000000000000000000" pitchFamily="2" charset="2"/>
              <a:buChar char="ü"/>
            </a:pPr>
            <a:r>
              <a:rPr lang="fa-IR" sz="2400" dirty="0" smtClean="0">
                <a:latin typeface="B Yagut"/>
              </a:rPr>
              <a:t>رعایت </a:t>
            </a:r>
            <a:r>
              <a:rPr lang="fa-IR" sz="2400" dirty="0">
                <a:latin typeface="B Yagut"/>
              </a:rPr>
              <a:t>ترتیب انجام کار</a:t>
            </a:r>
            <a:r>
              <a:rPr lang="fa-IR" sz="2400" dirty="0" smtClean="0">
                <a:latin typeface="B Yagut"/>
              </a:rPr>
              <a:t>،</a:t>
            </a:r>
          </a:p>
          <a:p>
            <a:pPr marL="342900" indent="-342900" algn="just">
              <a:buFont typeface="Wingdings" panose="05000000000000000000" pitchFamily="2" charset="2"/>
              <a:buChar char="ü"/>
            </a:pPr>
            <a:r>
              <a:rPr lang="fa-IR" sz="2400" dirty="0" smtClean="0">
                <a:latin typeface="B Yagut"/>
              </a:rPr>
              <a:t>بکارگیري </a:t>
            </a:r>
            <a:r>
              <a:rPr lang="fa-IR" sz="2400" dirty="0">
                <a:latin typeface="B Yagut"/>
              </a:rPr>
              <a:t>وسایل حفاظت فردي</a:t>
            </a:r>
            <a:r>
              <a:rPr lang="fa-IR" sz="2400" dirty="0" smtClean="0">
                <a:latin typeface="B Yagut"/>
              </a:rPr>
              <a:t>،</a:t>
            </a:r>
          </a:p>
          <a:p>
            <a:pPr marL="342900" indent="-342900" algn="just">
              <a:buFont typeface="Wingdings" panose="05000000000000000000" pitchFamily="2" charset="2"/>
              <a:buChar char="ü"/>
            </a:pPr>
            <a:r>
              <a:rPr lang="fa-IR" sz="2400" dirty="0" smtClean="0">
                <a:latin typeface="B Yagut"/>
              </a:rPr>
              <a:t>بکارگیري ابزارهاي لازم </a:t>
            </a:r>
            <a:r>
              <a:rPr lang="fa-IR" sz="2400" dirty="0">
                <a:latin typeface="B Yagut"/>
              </a:rPr>
              <a:t>براي جابجایی </a:t>
            </a:r>
            <a:r>
              <a:rPr lang="fa-IR" sz="2400" dirty="0" smtClean="0">
                <a:latin typeface="B Yagut"/>
              </a:rPr>
              <a:t>وحمل </a:t>
            </a:r>
            <a:r>
              <a:rPr lang="fa-IR" sz="2400" dirty="0">
                <a:latin typeface="B Yagut"/>
              </a:rPr>
              <a:t>مواد </a:t>
            </a:r>
            <a:r>
              <a:rPr lang="fa-IR" sz="2400" dirty="0" smtClean="0">
                <a:latin typeface="B Yagut"/>
              </a:rPr>
              <a:t>و محصولات</a:t>
            </a:r>
            <a:r>
              <a:rPr lang="fa-IR" sz="2400" dirty="0">
                <a:latin typeface="B Yagut"/>
              </a:rPr>
              <a:t>، </a:t>
            </a:r>
            <a:endParaRPr lang="fa-IR" sz="2400" dirty="0" smtClean="0">
              <a:latin typeface="B Yagut"/>
            </a:endParaRPr>
          </a:p>
          <a:p>
            <a:pPr marL="342900" indent="-342900" algn="just">
              <a:buFont typeface="Wingdings" panose="05000000000000000000" pitchFamily="2" charset="2"/>
              <a:buChar char="ü"/>
            </a:pPr>
            <a:r>
              <a:rPr lang="fa-IR" sz="2400" dirty="0" smtClean="0">
                <a:latin typeface="B Yagut"/>
              </a:rPr>
              <a:t>اعلام </a:t>
            </a:r>
            <a:r>
              <a:rPr lang="fa-IR" sz="2400" dirty="0">
                <a:latin typeface="B Yagut"/>
              </a:rPr>
              <a:t>شروع به کار دستگاه و اطلاع رسانی به سایر کارگران در صورتی که امکان برخورد با آن </a:t>
            </a:r>
          </a:p>
          <a:p>
            <a:pPr marL="342900" indent="-342900" algn="just">
              <a:buFont typeface="Wingdings" panose="05000000000000000000" pitchFamily="2" charset="2"/>
              <a:buChar char="ü"/>
            </a:pPr>
            <a:r>
              <a:rPr lang="fa-IR" sz="2400" dirty="0">
                <a:latin typeface="B Yagut"/>
              </a:rPr>
              <a:t>براي سایر کارگران وجود داشته باشد</a:t>
            </a:r>
            <a:r>
              <a:rPr lang="fa-IR" sz="2400" dirty="0" smtClean="0">
                <a:latin typeface="B Yagut"/>
              </a:rPr>
              <a:t>،</a:t>
            </a:r>
          </a:p>
          <a:p>
            <a:pPr marL="342900" indent="-342900" algn="just">
              <a:buFont typeface="Wingdings" panose="05000000000000000000" pitchFamily="2" charset="2"/>
              <a:buChar char="ü"/>
            </a:pPr>
            <a:r>
              <a:rPr lang="fa-IR" sz="2400" dirty="0" smtClean="0">
                <a:latin typeface="B Yagut"/>
              </a:rPr>
              <a:t>مراقبت </a:t>
            </a:r>
            <a:r>
              <a:rPr lang="fa-IR" sz="2400" dirty="0">
                <a:latin typeface="B Yagut"/>
              </a:rPr>
              <a:t>از عبور رهگذران در نزدیکی دستگاه، </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48880"/>
            <a:ext cx="24288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41110"/>
            <a:ext cx="2306800" cy="161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3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6800" y="260648"/>
            <a:ext cx="6657687" cy="4278094"/>
          </a:xfrm>
          <a:prstGeom prst="rect">
            <a:avLst/>
          </a:prstGeom>
        </p:spPr>
        <p:txBody>
          <a:bodyPr wrap="square">
            <a:spAutoFit/>
          </a:bodyPr>
          <a:lstStyle/>
          <a:p>
            <a:pPr algn="ctr"/>
            <a:r>
              <a:rPr lang="fa-IR" sz="3200" b="1" dirty="0">
                <a:solidFill>
                  <a:srgbClr val="000099"/>
                </a:solidFill>
              </a:rPr>
              <a:t>عجله هنگام کار </a:t>
            </a:r>
          </a:p>
          <a:p>
            <a:pPr algn="ctr"/>
            <a:r>
              <a:rPr lang="fa-IR" sz="1600" b="1" dirty="0" smtClean="0">
                <a:solidFill>
                  <a:srgbClr val="000099"/>
                </a:solidFill>
              </a:rPr>
              <a:t> </a:t>
            </a:r>
            <a:endParaRPr lang="fa-IR" sz="1600" b="1" dirty="0">
              <a:solidFill>
                <a:srgbClr val="000099"/>
              </a:solidFill>
            </a:endParaRPr>
          </a:p>
          <a:p>
            <a:pPr algn="just"/>
            <a:r>
              <a:rPr lang="fa-IR" sz="2800" dirty="0" smtClean="0"/>
              <a:t>برخی </a:t>
            </a:r>
            <a:r>
              <a:rPr lang="fa-IR" sz="2800" dirty="0"/>
              <a:t>از کارها که بصورت کنتراتی بوده و میزان محصول یا تعداد قطعات تولید شده با درآمد کارگرمتناسب میباشد ، انگیزه کارگر را براي سرعت بخشی و عجله هنگام کار بیشتر میکند. عجله براي اتمام کار براي درآمد بیشتر یا پرداختن به </a:t>
            </a:r>
            <a:r>
              <a:rPr lang="fa-IR" sz="2800" dirty="0" smtClean="0"/>
              <a:t>کار دیگر </a:t>
            </a:r>
            <a:r>
              <a:rPr lang="fa-IR" sz="2800" dirty="0"/>
              <a:t>و یا استفاده بیشتر از زمان استراحت موجب کم دقتی و بروز اشتباهات بیشتر و افزایش </a:t>
            </a:r>
            <a:r>
              <a:rPr lang="fa-IR" sz="2800" dirty="0" smtClean="0"/>
              <a:t>خطاهاي </a:t>
            </a:r>
            <a:r>
              <a:rPr lang="fa-IR" sz="2800" dirty="0"/>
              <a:t>انسانی شده و شانس بروز حادثه را افزایش میدهد.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149080"/>
            <a:ext cx="4536504"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178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1" dirty="0" smtClean="0">
                <a:cs typeface="B Titr" pitchFamily="2" charset="-78"/>
              </a:rPr>
              <a:t>تعاریف و اصطلاحات </a:t>
            </a:r>
            <a:endParaRPr lang="fa-IR" dirty="0"/>
          </a:p>
        </p:txBody>
      </p:sp>
      <p:sp>
        <p:nvSpPr>
          <p:cNvPr id="3" name="Content Placeholder 2"/>
          <p:cNvSpPr>
            <a:spLocks noGrp="1"/>
          </p:cNvSpPr>
          <p:nvPr>
            <p:ph idx="1"/>
          </p:nvPr>
        </p:nvSpPr>
        <p:spPr/>
        <p:txBody>
          <a:bodyPr>
            <a:normAutofit lnSpcReduction="10000"/>
          </a:bodyPr>
          <a:lstStyle/>
          <a:p>
            <a:pPr algn="just"/>
            <a:r>
              <a:rPr lang="ar-SA" b="1" dirty="0" smtClean="0"/>
              <a:t>ایمنی:   </a:t>
            </a:r>
            <a:r>
              <a:rPr lang="ar-SA" dirty="0" smtClean="0"/>
              <a:t>ایمنی به معنی در امان بودن از خطر و میزان دوري از خطر است </a:t>
            </a:r>
            <a:endParaRPr lang="en-US" dirty="0" smtClean="0"/>
          </a:p>
          <a:p>
            <a:pPr algn="just"/>
            <a:r>
              <a:rPr lang="ar-SA" b="1" dirty="0" smtClean="0"/>
              <a:t>خطر</a:t>
            </a:r>
            <a:r>
              <a:rPr lang="en-US" b="1" dirty="0" smtClean="0"/>
              <a:t>:  </a:t>
            </a:r>
            <a:r>
              <a:rPr lang="ar-SA" dirty="0" smtClean="0"/>
              <a:t>هرعامل داراي انرژي که پتانسیل صدمه به فرد را داشته باشد میتواند عامل خطر محسوب شود</a:t>
            </a:r>
            <a:r>
              <a:rPr lang="en-US" dirty="0" smtClean="0"/>
              <a:t>.</a:t>
            </a:r>
          </a:p>
          <a:p>
            <a:pPr algn="just"/>
            <a:r>
              <a:rPr lang="ar-SA" b="1" dirty="0" smtClean="0"/>
              <a:t>ریسک</a:t>
            </a:r>
            <a:r>
              <a:rPr lang="en-US" b="1" dirty="0" smtClean="0"/>
              <a:t>:  </a:t>
            </a:r>
            <a:r>
              <a:rPr lang="ar-SA" dirty="0" smtClean="0"/>
              <a:t>به حاصل ضرب شدت حادثه در احتمال وقوع آن، عدد ریسک گفته می شود و به معنی شانس قرار گرفتن در معرض خطر و ایجاد حادثه بوده و درجه بندي ریسک، اولویت اصلاح واقدامات اصلاحی مربوط به آن را مشخص می</a:t>
            </a:r>
            <a:r>
              <a:rPr lang="fa-IR" dirty="0" smtClean="0"/>
              <a:t> </a:t>
            </a:r>
            <a:r>
              <a:rPr lang="ar-SA" dirty="0" smtClean="0"/>
              <a:t>سازد</a:t>
            </a:r>
            <a:r>
              <a:rPr lang="en-US" dirty="0" smtClean="0"/>
              <a:t>.</a:t>
            </a:r>
          </a:p>
          <a:p>
            <a:pPr algn="just"/>
            <a:endParaRPr lang="fa-I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6800" y="260648"/>
            <a:ext cx="6657687" cy="4708981"/>
          </a:xfrm>
          <a:prstGeom prst="rect">
            <a:avLst/>
          </a:prstGeom>
        </p:spPr>
        <p:txBody>
          <a:bodyPr wrap="square">
            <a:spAutoFit/>
          </a:bodyPr>
          <a:lstStyle/>
          <a:p>
            <a:pPr algn="ctr"/>
            <a:r>
              <a:rPr lang="fa-IR" sz="3200" b="1" dirty="0">
                <a:solidFill>
                  <a:srgbClr val="000099"/>
                </a:solidFill>
              </a:rPr>
              <a:t>کار هنگام خستگی و خواب آلودگی </a:t>
            </a:r>
          </a:p>
          <a:p>
            <a:pPr algn="ctr"/>
            <a:r>
              <a:rPr lang="fa-IR" sz="1600" b="1" dirty="0" smtClean="0">
                <a:solidFill>
                  <a:srgbClr val="000099"/>
                </a:solidFill>
              </a:rPr>
              <a:t> </a:t>
            </a:r>
            <a:endParaRPr lang="fa-IR" sz="1600" b="1" dirty="0">
              <a:solidFill>
                <a:srgbClr val="000099"/>
              </a:solidFill>
            </a:endParaRPr>
          </a:p>
          <a:p>
            <a:pPr algn="just"/>
            <a:r>
              <a:rPr lang="fa-IR" sz="2800" dirty="0" smtClean="0"/>
              <a:t>بعضی </a:t>
            </a:r>
            <a:r>
              <a:rPr lang="fa-IR" sz="2800" dirty="0"/>
              <a:t>از کارگران به دلیل وضعیت اقتصادي نیاز به کار دوم یا اضافه کاري در شیفت شب دارند و باخستگی و خواب آلودگی در محل کار خود حاضر میشوند. عدم هوشیاري کافی بخصوص هنگام کار باماشین آلات حساس که نیاز به تمرکز زیاد دارد مانند اپراتوري جرثقیل ها، وقوع حوادث براي خود کارگرو دیگران را به دنبال خواهد داشت. به این موضوع اعتیاد به مواد مخدر و استفاده از قرص هاي روانگردان که تمرکز و هشیاري فرد را کاهش میدهد نیز اضافه میشود.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437112"/>
            <a:ext cx="3449977"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01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980728"/>
            <a:ext cx="8280919" cy="5139869"/>
          </a:xfrm>
          <a:prstGeom prst="rect">
            <a:avLst/>
          </a:prstGeom>
        </p:spPr>
        <p:txBody>
          <a:bodyPr wrap="square">
            <a:spAutoFit/>
          </a:bodyPr>
          <a:lstStyle/>
          <a:p>
            <a:pPr algn="ctr"/>
            <a:r>
              <a:rPr lang="fa-IR" sz="2800" b="1" dirty="0">
                <a:solidFill>
                  <a:srgbClr val="000099"/>
                </a:solidFill>
              </a:rPr>
              <a:t>اقدام به کار بدون کسب اطلاعات کافی در مورد ایمنی </a:t>
            </a:r>
          </a:p>
          <a:p>
            <a:pPr algn="ctr"/>
            <a:endParaRPr lang="fa-IR" sz="1600" b="1" dirty="0" smtClean="0">
              <a:solidFill>
                <a:srgbClr val="000099"/>
              </a:solidFill>
            </a:endParaRPr>
          </a:p>
          <a:p>
            <a:pPr algn="ctr"/>
            <a:endParaRPr lang="fa-IR" sz="1600" b="1" dirty="0">
              <a:solidFill>
                <a:srgbClr val="000099"/>
              </a:solidFill>
            </a:endParaRPr>
          </a:p>
          <a:p>
            <a:pPr algn="ctr"/>
            <a:endParaRPr lang="fa-IR" sz="1600" b="1" dirty="0">
              <a:solidFill>
                <a:srgbClr val="000099"/>
              </a:solidFill>
            </a:endParaRPr>
          </a:p>
          <a:p>
            <a:pPr algn="just"/>
            <a:r>
              <a:rPr lang="fa-IR" sz="2800" dirty="0" smtClean="0"/>
              <a:t>ورود </a:t>
            </a:r>
            <a:r>
              <a:rPr lang="fa-IR" sz="2800" dirty="0"/>
              <a:t>به کارگاه و شروع به کار بدون کسب اطلاعات کافی در خصوص ایمنی آن کار و ایمنی عمومی کارگاه، فرد را مستعد برخورد با انواع حوادث مینماید. در بسیاري از موارد کارگر تازه وارد به دلیل عدم آموزش ایمنی در روزهاي اولیه شروع به کار دچار حادثه میشود. آموزش ایمنی متناسب با هر شغل به مدت حداقل سه ساعت در زمان شروع به کار و یا زمان جابجایی و تغییر کار در کارگاه الزامی است. وجود دستورالعملهاي ایمنی در کنار هر دستگاه و دستورالعملهاي ایمنی عمومی براي تمام کارگران درمحیط کار از بسیاري از حوادث پیشگیري مینماید.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spTree>
    <p:extLst>
      <p:ext uri="{BB962C8B-B14F-4D97-AF65-F5344CB8AC3E}">
        <p14:creationId xmlns:p14="http://schemas.microsoft.com/office/powerpoint/2010/main" val="3811302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9792" y="44624"/>
            <a:ext cx="6264695" cy="6370975"/>
          </a:xfrm>
          <a:prstGeom prst="rect">
            <a:avLst/>
          </a:prstGeom>
        </p:spPr>
        <p:txBody>
          <a:bodyPr wrap="square">
            <a:spAutoFit/>
          </a:bodyPr>
          <a:lstStyle/>
          <a:p>
            <a:pPr algn="ctr"/>
            <a:r>
              <a:rPr lang="fa-IR" sz="2800" b="1" dirty="0">
                <a:solidFill>
                  <a:srgbClr val="000099"/>
                </a:solidFill>
              </a:rPr>
              <a:t>انجام اعمال پر خطر </a:t>
            </a:r>
          </a:p>
          <a:p>
            <a:pPr algn="ctr"/>
            <a:endParaRPr lang="fa-IR" sz="1600" b="1" dirty="0">
              <a:solidFill>
                <a:srgbClr val="000099"/>
              </a:solidFill>
            </a:endParaRPr>
          </a:p>
          <a:p>
            <a:pPr algn="just"/>
            <a:r>
              <a:rPr lang="fa-IR" sz="2800" dirty="0" smtClean="0"/>
              <a:t>حوادث </a:t>
            </a:r>
            <a:r>
              <a:rPr lang="fa-IR" sz="2800" dirty="0"/>
              <a:t>معمولا براي کسانی اتفاق می افتد که بیشتر خود را در معرض خطرات قرار میدهند. کسانی که به دلایل مختلف گمان میکنند حادثه براي آنان اتفاق نمیافتد و بنابراین به استقبال اعمال پر خطر می روند. کار بدون رعایت موارد ایمنی و استفاده از تجهیزات حفاظتی، تظاهر به شهامت و احساس تفاخر وغرور در جمع دوستان و همکاران به خاطر انجام اعمال پر خطر میتواند یک انگیزه براي گروهی از افراددر انجام اعمال پر خطر باشد. سایر انگیزهها مانند اجبار کارفرما و نیاز مالی کارگر ممکن است باعث تن دادن به اعمال پر خطر باشد ، منتها کارگران نباید حاضر به از دست دادن جان خود در قبال دریافت حقوق ناچیز باشند.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07697"/>
            <a:ext cx="2736304" cy="417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468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412190"/>
            <a:ext cx="7992887" cy="3600986"/>
          </a:xfrm>
          <a:prstGeom prst="rect">
            <a:avLst/>
          </a:prstGeom>
        </p:spPr>
        <p:txBody>
          <a:bodyPr wrap="square">
            <a:spAutoFit/>
          </a:bodyPr>
          <a:lstStyle/>
          <a:p>
            <a:pPr algn="ctr"/>
            <a:r>
              <a:rPr lang="fa-IR" sz="2800" b="1" dirty="0">
                <a:solidFill>
                  <a:srgbClr val="000099"/>
                </a:solidFill>
              </a:rPr>
              <a:t>شوخی هنگام کار </a:t>
            </a:r>
          </a:p>
          <a:p>
            <a:pPr algn="ctr"/>
            <a:endParaRPr lang="fa-IR" sz="1600" b="1" dirty="0" smtClean="0">
              <a:solidFill>
                <a:srgbClr val="000099"/>
              </a:solidFill>
            </a:endParaRPr>
          </a:p>
          <a:p>
            <a:pPr algn="ctr"/>
            <a:endParaRPr lang="fa-IR" sz="1600" b="1" dirty="0">
              <a:solidFill>
                <a:srgbClr val="000099"/>
              </a:solidFill>
            </a:endParaRPr>
          </a:p>
          <a:p>
            <a:pPr algn="just"/>
            <a:r>
              <a:rPr lang="fa-IR" sz="2800" dirty="0" smtClean="0"/>
              <a:t>انجام </a:t>
            </a:r>
            <a:r>
              <a:rPr lang="fa-IR" sz="2800" dirty="0"/>
              <a:t>شوخی و ایجاد تنوع و مزاح در محیط کار میتواند باعث کاهش تنش کاري و رفع خستگی شود،ولی گاهی از اوقات همین شوخیها در حین انجام کار بخصوص در کارهاي حساس باعث ایجاد </a:t>
            </a:r>
            <a:r>
              <a:rPr lang="fa-IR" sz="2800" dirty="0" smtClean="0"/>
              <a:t>حوادث و </a:t>
            </a:r>
            <a:r>
              <a:rPr lang="fa-IR" sz="2800" dirty="0"/>
              <a:t>صدمه به افراد میشود. بهتر است انجام کارهاي حساس را از محیط شوخی و تفریح جدا کرده وهرکاري را در زمان و محیط مناسب خود انجام دهیم.</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spTree>
    <p:extLst>
      <p:ext uri="{BB962C8B-B14F-4D97-AF65-F5344CB8AC3E}">
        <p14:creationId xmlns:p14="http://schemas.microsoft.com/office/powerpoint/2010/main" val="4277250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317549"/>
            <a:ext cx="8640960" cy="5847755"/>
          </a:xfrm>
          <a:prstGeom prst="rect">
            <a:avLst/>
          </a:prstGeom>
        </p:spPr>
        <p:txBody>
          <a:bodyPr wrap="square">
            <a:spAutoFit/>
          </a:bodyPr>
          <a:lstStyle/>
          <a:p>
            <a:pPr algn="ctr"/>
            <a:endParaRPr lang="fa-IR" sz="2800" b="1" dirty="0" smtClean="0">
              <a:solidFill>
                <a:srgbClr val="000099"/>
              </a:solidFill>
            </a:endParaRPr>
          </a:p>
          <a:p>
            <a:pPr algn="ctr"/>
            <a:r>
              <a:rPr lang="fa-IR" sz="2800" b="1" dirty="0" smtClean="0">
                <a:solidFill>
                  <a:srgbClr val="000099"/>
                </a:solidFill>
              </a:rPr>
              <a:t>استفاده </a:t>
            </a:r>
            <a:r>
              <a:rPr lang="fa-IR" sz="2800" b="1" dirty="0">
                <a:solidFill>
                  <a:srgbClr val="000099"/>
                </a:solidFill>
              </a:rPr>
              <a:t>از ابزار معیوب </a:t>
            </a:r>
            <a:endParaRPr lang="fa-IR" sz="2800" b="1" dirty="0" smtClean="0">
              <a:solidFill>
                <a:srgbClr val="000099"/>
              </a:solidFill>
            </a:endParaRPr>
          </a:p>
          <a:p>
            <a:pPr algn="ctr"/>
            <a:endParaRPr lang="fa-IR" sz="1600" b="1" dirty="0" smtClean="0">
              <a:solidFill>
                <a:srgbClr val="000099"/>
              </a:solidFill>
            </a:endParaRPr>
          </a:p>
          <a:p>
            <a:pPr algn="ctr"/>
            <a:endParaRPr lang="fa-IR" sz="1600" b="1" dirty="0">
              <a:solidFill>
                <a:srgbClr val="000099"/>
              </a:solidFill>
            </a:endParaRPr>
          </a:p>
          <a:p>
            <a:pPr algn="just"/>
            <a:r>
              <a:rPr lang="fa-IR" sz="2600" dirty="0" smtClean="0"/>
              <a:t>با اینکه وجود ابزار معیوب ، شکسته، داراي اتصالی برق و </a:t>
            </a:r>
          </a:p>
          <a:p>
            <a:pPr algn="just"/>
            <a:r>
              <a:rPr lang="fa-IR" sz="2600" dirty="0" smtClean="0"/>
              <a:t>غیر ایمن جزو شرایط ناایمن است، استفاده ازاین ابزار جزو اعمال </a:t>
            </a:r>
          </a:p>
          <a:p>
            <a:pPr algn="just"/>
            <a:r>
              <a:rPr lang="fa-IR" sz="2600" dirty="0" smtClean="0"/>
              <a:t>ناایمن است. تنبلی و سستی در تعمیر ابزار معیوب ، قانع بودن به کار سخت و ناایمن به جاي تعویض ابزار معیوب، پذیرش ریسک موجود در کار با ابزار معیوب، همگی میتواند باعث ایجاد حادثه گردد. گاهی ممکن است فردي که از نقص ایمنی یک ابزار اطلاع دارد ، خود با رعایت بعضی موارد تا مدتها از آن ابزار استفاده کند ، ولی افراد دیگري که از این موضوع اطلاعی ندارند در اولین استفاده از آن ابزار دچار حادثه میشوند. گفته میشود که هرگاه ابزار معیوبی در کارگاه وجود داشته باشد، حتما فردي را دچار حادثه مینماید. پس در اولین فرصت بایستی نسبت به تعمیر یا خارج نمودن ابزار و وسایل معیوب از کارگاه اقدام نمود و هرگز به ادامه کار با ابزار معیوب رضایت نداد.</a:t>
            </a:r>
            <a:endParaRPr lang="fa-IR" sz="2600" dirty="0"/>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spTree>
    <p:extLst>
      <p:ext uri="{BB962C8B-B14F-4D97-AF65-F5344CB8AC3E}">
        <p14:creationId xmlns:p14="http://schemas.microsoft.com/office/powerpoint/2010/main" val="37132658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317549"/>
            <a:ext cx="8208912" cy="3447098"/>
          </a:xfrm>
          <a:prstGeom prst="rect">
            <a:avLst/>
          </a:prstGeom>
        </p:spPr>
        <p:txBody>
          <a:bodyPr wrap="square">
            <a:spAutoFit/>
          </a:bodyPr>
          <a:lstStyle/>
          <a:p>
            <a:pPr algn="ctr"/>
            <a:endParaRPr lang="fa-IR" sz="2800" b="1" dirty="0" smtClean="0">
              <a:solidFill>
                <a:srgbClr val="000099"/>
              </a:solidFill>
            </a:endParaRPr>
          </a:p>
          <a:p>
            <a:pPr algn="ctr"/>
            <a:r>
              <a:rPr lang="fa-IR" sz="2800" b="1" dirty="0">
                <a:solidFill>
                  <a:srgbClr val="000099"/>
                </a:solidFill>
              </a:rPr>
              <a:t>عدم توجه به اخطارها </a:t>
            </a:r>
          </a:p>
          <a:p>
            <a:pPr algn="ctr"/>
            <a:endParaRPr lang="fa-IR" sz="1600" b="1" dirty="0" smtClean="0">
              <a:solidFill>
                <a:srgbClr val="000099"/>
              </a:solidFill>
            </a:endParaRPr>
          </a:p>
          <a:p>
            <a:pPr algn="ctr"/>
            <a:endParaRPr lang="fa-IR" sz="1600" b="1" dirty="0">
              <a:solidFill>
                <a:srgbClr val="000099"/>
              </a:solidFill>
            </a:endParaRPr>
          </a:p>
          <a:p>
            <a:pPr algn="just"/>
            <a:r>
              <a:rPr lang="fa-IR" sz="2600" dirty="0" smtClean="0"/>
              <a:t>ممکن </a:t>
            </a:r>
            <a:r>
              <a:rPr lang="fa-IR" sz="2600" dirty="0"/>
              <a:t>است بی توجهی به نکات ایمنی در اثر غفلت و خطاي انسانی </a:t>
            </a:r>
            <a:endParaRPr lang="fa-IR" sz="2600" dirty="0" smtClean="0"/>
          </a:p>
          <a:p>
            <a:pPr algn="just"/>
            <a:r>
              <a:rPr lang="fa-IR" sz="2600" dirty="0" smtClean="0"/>
              <a:t>یا </a:t>
            </a:r>
            <a:r>
              <a:rPr lang="fa-IR" sz="2600" dirty="0"/>
              <a:t>اشتباه باشد ولی گاهی هم انجام اعمال ناایمن با عمد و قصد و </a:t>
            </a:r>
            <a:r>
              <a:rPr lang="fa-IR" sz="2600" dirty="0" smtClean="0"/>
              <a:t>اصرار</a:t>
            </a:r>
          </a:p>
          <a:p>
            <a:pPr algn="just"/>
            <a:r>
              <a:rPr lang="fa-IR" sz="2600" dirty="0" smtClean="0"/>
              <a:t>انجام </a:t>
            </a:r>
            <a:r>
              <a:rPr lang="fa-IR" sz="2600" dirty="0"/>
              <a:t>میشود و با وجود تذکر و اخطار همکاران و مسئولان ایمنی ، بازهم </a:t>
            </a:r>
            <a:endParaRPr lang="fa-IR" sz="2600" dirty="0" smtClean="0"/>
          </a:p>
          <a:p>
            <a:pPr algn="just"/>
            <a:r>
              <a:rPr lang="fa-IR" sz="2600" dirty="0" smtClean="0"/>
              <a:t>به </a:t>
            </a:r>
            <a:r>
              <a:rPr lang="fa-IR" sz="2600" dirty="0"/>
              <a:t>انجام کارهاي غیر ایمن ادامه میدهند و همین امر منجر به وقوع حوادث میگردد.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5" y="3764647"/>
            <a:ext cx="3816424" cy="23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338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317549"/>
            <a:ext cx="8208912" cy="3447098"/>
          </a:xfrm>
          <a:prstGeom prst="rect">
            <a:avLst/>
          </a:prstGeom>
        </p:spPr>
        <p:txBody>
          <a:bodyPr wrap="square">
            <a:spAutoFit/>
          </a:bodyPr>
          <a:lstStyle/>
          <a:p>
            <a:pPr algn="ctr"/>
            <a:endParaRPr lang="fa-IR" sz="2800" b="1" dirty="0" smtClean="0">
              <a:solidFill>
                <a:srgbClr val="000099"/>
              </a:solidFill>
            </a:endParaRPr>
          </a:p>
          <a:p>
            <a:r>
              <a:rPr lang="fa-IR" sz="2800" b="1" dirty="0" smtClean="0">
                <a:solidFill>
                  <a:srgbClr val="000099"/>
                </a:solidFill>
              </a:rPr>
              <a:t>      بی </a:t>
            </a:r>
            <a:r>
              <a:rPr lang="fa-IR" sz="2800" b="1" dirty="0">
                <a:solidFill>
                  <a:srgbClr val="000099"/>
                </a:solidFill>
              </a:rPr>
              <a:t>توجهی نسبت به استفاده از وسایل حفاظت فردي </a:t>
            </a:r>
          </a:p>
          <a:p>
            <a:pPr algn="ctr"/>
            <a:endParaRPr lang="fa-IR" sz="1600" b="1" dirty="0" smtClean="0">
              <a:solidFill>
                <a:srgbClr val="000099"/>
              </a:solidFill>
            </a:endParaRPr>
          </a:p>
          <a:p>
            <a:pPr algn="ctr"/>
            <a:endParaRPr lang="fa-IR" sz="1600" b="1" dirty="0">
              <a:solidFill>
                <a:srgbClr val="000099"/>
              </a:solidFill>
            </a:endParaRPr>
          </a:p>
          <a:p>
            <a:pPr algn="just"/>
            <a:r>
              <a:rPr lang="fa-IR" sz="2600" dirty="0" smtClean="0"/>
              <a:t>استفاده </a:t>
            </a:r>
            <a:r>
              <a:rPr lang="fa-IR" sz="2600" dirty="0"/>
              <a:t>از وسایل حفاظت فردي به عنوان آخرین راهکار ایمنی </a:t>
            </a:r>
            <a:endParaRPr lang="fa-IR" sz="2600" dirty="0" smtClean="0"/>
          </a:p>
          <a:p>
            <a:pPr algn="just"/>
            <a:r>
              <a:rPr lang="fa-IR" sz="2600" dirty="0" smtClean="0"/>
              <a:t>توصیه </a:t>
            </a:r>
            <a:r>
              <a:rPr lang="fa-IR" sz="2600" dirty="0"/>
              <a:t>میشود تا از وقوع حوادث در آخرین مرحله پیشگیري </a:t>
            </a:r>
            <a:r>
              <a:rPr lang="fa-IR" sz="2600" dirty="0" smtClean="0"/>
              <a:t>نماید ، </a:t>
            </a:r>
          </a:p>
          <a:p>
            <a:pPr algn="just"/>
            <a:r>
              <a:rPr lang="fa-IR" sz="2600" dirty="0" smtClean="0"/>
              <a:t>منتها </a:t>
            </a:r>
            <a:r>
              <a:rPr lang="fa-IR" sz="2600" dirty="0"/>
              <a:t>چون استفاده از این تجهیزات اضافی باعث مزاحمت و مستلزم </a:t>
            </a:r>
            <a:r>
              <a:rPr lang="fa-IR" sz="2600" dirty="0" smtClean="0"/>
              <a:t>تحمل </a:t>
            </a:r>
            <a:r>
              <a:rPr lang="fa-IR" sz="2600" dirty="0"/>
              <a:t>سختی استفاده از آن هم میشود، گاهی افراد به این موضوع بی توجهی میکنند که ممکن است از این طریق خود را دچار حادثه نمایند.</a:t>
            </a:r>
          </a:p>
        </p:txBody>
      </p:sp>
      <p:sp>
        <p:nvSpPr>
          <p:cNvPr id="4" name="Rectangle 3"/>
          <p:cNvSpPr/>
          <p:nvPr/>
        </p:nvSpPr>
        <p:spPr>
          <a:xfrm rot="18716977">
            <a:off x="-262901" y="1192623"/>
            <a:ext cx="2874505" cy="461665"/>
          </a:xfrm>
          <a:prstGeom prst="rect">
            <a:avLst/>
          </a:prstGeom>
        </p:spPr>
        <p:txBody>
          <a:bodyPr wrap="none">
            <a:spAutoFit/>
          </a:bodyPr>
          <a:lstStyle/>
          <a:p>
            <a:r>
              <a:rPr lang="fa-IR" sz="2400" b="1" dirty="0">
                <a:solidFill>
                  <a:srgbClr val="FF0000"/>
                </a:solidFill>
              </a:rPr>
              <a:t>اعمال ناایمن در محیط کار </a:t>
            </a:r>
            <a:endParaRPr lang="en-US" sz="2400" b="1" dirty="0">
              <a:solidFill>
                <a:srgbClr val="FF00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149080"/>
            <a:ext cx="475252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892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317549"/>
            <a:ext cx="8208912" cy="6617196"/>
          </a:xfrm>
          <a:prstGeom prst="rect">
            <a:avLst/>
          </a:prstGeom>
        </p:spPr>
        <p:txBody>
          <a:bodyPr wrap="square">
            <a:spAutoFit/>
          </a:bodyPr>
          <a:lstStyle/>
          <a:p>
            <a:pPr algn="ctr"/>
            <a:r>
              <a:rPr lang="fa-IR" sz="2800" b="1" dirty="0" smtClean="0">
                <a:solidFill>
                  <a:srgbClr val="000099"/>
                </a:solidFill>
              </a:rPr>
              <a:t>      </a:t>
            </a:r>
            <a:r>
              <a:rPr lang="fa-IR" sz="2800" b="1" dirty="0">
                <a:solidFill>
                  <a:srgbClr val="000099"/>
                </a:solidFill>
              </a:rPr>
              <a:t>مهمترین </a:t>
            </a:r>
            <a:r>
              <a:rPr lang="fa-IR" sz="2800" b="1" dirty="0" smtClean="0">
                <a:solidFill>
                  <a:srgbClr val="000099"/>
                </a:solidFill>
              </a:rPr>
              <a:t>شرایط ناایمن </a:t>
            </a:r>
            <a:r>
              <a:rPr lang="fa-IR" sz="2800" b="1" dirty="0">
                <a:solidFill>
                  <a:srgbClr val="000099"/>
                </a:solidFill>
              </a:rPr>
              <a:t>محیط کار : </a:t>
            </a:r>
          </a:p>
          <a:p>
            <a:pPr algn="ctr"/>
            <a:endParaRPr lang="fa-IR" sz="1600" b="1" dirty="0" smtClean="0">
              <a:solidFill>
                <a:srgbClr val="000099"/>
              </a:solidFill>
            </a:endParaRPr>
          </a:p>
          <a:p>
            <a:pPr algn="ctr"/>
            <a:endParaRPr lang="fa-IR" sz="1600" b="1" dirty="0">
              <a:solidFill>
                <a:srgbClr val="000099"/>
              </a:solidFill>
            </a:endParaRPr>
          </a:p>
          <a:p>
            <a:pPr algn="just"/>
            <a:r>
              <a:rPr lang="fa-IR" sz="2600" dirty="0" smtClean="0"/>
              <a:t>مهمترین </a:t>
            </a:r>
            <a:r>
              <a:rPr lang="fa-IR" sz="2600" dirty="0"/>
              <a:t>علل حوادث در اثر شرایط ناایمن محیط کارعبارتند از:</a:t>
            </a:r>
          </a:p>
          <a:p>
            <a:pPr marL="457200" indent="-457200" algn="just">
              <a:lnSpc>
                <a:spcPct val="150000"/>
              </a:lnSpc>
              <a:buFont typeface="Wingdings" panose="05000000000000000000" pitchFamily="2" charset="2"/>
              <a:buChar char="ü"/>
            </a:pPr>
            <a:r>
              <a:rPr lang="fa-IR" sz="2600" dirty="0"/>
              <a:t>لبه ها و پرتگاه هاي بدون حفاظ و علایم هشدار </a:t>
            </a:r>
          </a:p>
          <a:p>
            <a:pPr marL="457200" indent="-457200" algn="just">
              <a:lnSpc>
                <a:spcPct val="150000"/>
              </a:lnSpc>
              <a:buFont typeface="Wingdings" panose="05000000000000000000" pitchFamily="2" charset="2"/>
              <a:buChar char="ü"/>
            </a:pPr>
            <a:r>
              <a:rPr lang="fa-IR" sz="2600" dirty="0"/>
              <a:t>وجود مواد خطرناك، </a:t>
            </a:r>
          </a:p>
          <a:p>
            <a:pPr marL="457200" indent="-457200" algn="just">
              <a:lnSpc>
                <a:spcPct val="150000"/>
              </a:lnSpc>
              <a:buFont typeface="Wingdings" panose="05000000000000000000" pitchFamily="2" charset="2"/>
              <a:buChar char="ü"/>
            </a:pPr>
            <a:r>
              <a:rPr lang="fa-IR" sz="2600" dirty="0"/>
              <a:t>وجود ابزار و دستگاه هاي معیوب، </a:t>
            </a:r>
          </a:p>
          <a:p>
            <a:pPr marL="457200" indent="-457200" algn="just">
              <a:lnSpc>
                <a:spcPct val="150000"/>
              </a:lnSpc>
              <a:buFont typeface="Wingdings" panose="05000000000000000000" pitchFamily="2" charset="2"/>
              <a:buChar char="ü"/>
            </a:pPr>
            <a:r>
              <a:rPr lang="fa-IR" sz="2600" dirty="0"/>
              <a:t>بی نظمی و ریخت و پاش در کارگاه، </a:t>
            </a:r>
          </a:p>
          <a:p>
            <a:pPr marL="457200" indent="-457200" algn="just">
              <a:lnSpc>
                <a:spcPct val="150000"/>
              </a:lnSpc>
              <a:buFont typeface="Wingdings" panose="05000000000000000000" pitchFamily="2" charset="2"/>
              <a:buChar char="ü"/>
            </a:pPr>
            <a:r>
              <a:rPr lang="fa-IR" sz="2600" dirty="0"/>
              <a:t>دستگاههاي بدون حفاظ و پوشش هاي ایمنی، </a:t>
            </a:r>
          </a:p>
          <a:p>
            <a:pPr marL="457200" indent="-457200" algn="just">
              <a:lnSpc>
                <a:spcPct val="150000"/>
              </a:lnSpc>
              <a:buFont typeface="Wingdings" panose="05000000000000000000" pitchFamily="2" charset="2"/>
              <a:buChar char="ü"/>
            </a:pPr>
            <a:r>
              <a:rPr lang="fa-IR" sz="2600" dirty="0"/>
              <a:t>وجود عوامل زیان آور در محیط کار مانند سر و صدا، روشنایی </a:t>
            </a:r>
            <a:r>
              <a:rPr lang="fa-IR" sz="2600" dirty="0" smtClean="0"/>
              <a:t>کم، </a:t>
            </a:r>
            <a:endParaRPr lang="fa-IR" sz="2600" dirty="0"/>
          </a:p>
          <a:p>
            <a:pPr marL="457200" indent="-457200" algn="just">
              <a:lnSpc>
                <a:spcPct val="150000"/>
              </a:lnSpc>
              <a:buFont typeface="Wingdings" panose="05000000000000000000" pitchFamily="2" charset="2"/>
              <a:buChar char="ü"/>
            </a:pPr>
            <a:r>
              <a:rPr lang="fa-IR" sz="2600" dirty="0"/>
              <a:t>فقدان یا </a:t>
            </a:r>
            <a:r>
              <a:rPr lang="fa-IR" sz="2600" dirty="0" smtClean="0"/>
              <a:t>نقص درسیستم </a:t>
            </a:r>
            <a:r>
              <a:rPr lang="fa-IR" sz="2600" dirty="0"/>
              <a:t>تهویه </a:t>
            </a:r>
            <a:r>
              <a:rPr lang="fa-IR" sz="2600" dirty="0" smtClean="0"/>
              <a:t>،</a:t>
            </a:r>
            <a:endParaRPr lang="fa-IR" sz="2600" dirty="0"/>
          </a:p>
          <a:p>
            <a:pPr marL="457200" indent="-457200" algn="just">
              <a:lnSpc>
                <a:spcPct val="150000"/>
              </a:lnSpc>
              <a:buFont typeface="Wingdings" panose="05000000000000000000" pitchFamily="2" charset="2"/>
              <a:buChar char="ü"/>
            </a:pPr>
            <a:r>
              <a:rPr lang="fa-IR" sz="2600" dirty="0"/>
              <a:t>فقدان وسایل خاموش کننده حریق ،</a:t>
            </a:r>
          </a:p>
          <a:p>
            <a:pPr marL="457200" indent="-457200" algn="just">
              <a:buFont typeface="Wingdings" panose="05000000000000000000" pitchFamily="2" charset="2"/>
              <a:buChar char="ü"/>
            </a:pPr>
            <a:endParaRPr lang="fa-IR" sz="2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531440"/>
            <a:ext cx="3152949" cy="300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338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3768" y="116632"/>
            <a:ext cx="6408712" cy="6524863"/>
          </a:xfrm>
          <a:prstGeom prst="rect">
            <a:avLst/>
          </a:prstGeom>
        </p:spPr>
        <p:txBody>
          <a:bodyPr wrap="square">
            <a:spAutoFit/>
          </a:bodyPr>
          <a:lstStyle/>
          <a:p>
            <a:pPr algn="ctr"/>
            <a:r>
              <a:rPr lang="fa-IR" sz="2800" b="1" dirty="0" smtClean="0">
                <a:solidFill>
                  <a:srgbClr val="000099"/>
                </a:solidFill>
              </a:rPr>
              <a:t>لبه </a:t>
            </a:r>
            <a:r>
              <a:rPr lang="fa-IR" sz="2800" b="1" dirty="0">
                <a:solidFill>
                  <a:srgbClr val="000099"/>
                </a:solidFill>
              </a:rPr>
              <a:t>ها و پرتگاههاي بدون حفاظ </a:t>
            </a:r>
          </a:p>
          <a:p>
            <a:pPr algn="just">
              <a:lnSpc>
                <a:spcPct val="150000"/>
              </a:lnSpc>
            </a:pPr>
            <a:r>
              <a:rPr lang="fa-IR" sz="2600" dirty="0" smtClean="0"/>
              <a:t>کلیه </a:t>
            </a:r>
            <a:r>
              <a:rPr lang="fa-IR" sz="2600" dirty="0"/>
              <a:t>قسمتهایی از کارگاه که امکان سقوط وجود دارد مانند چاله </a:t>
            </a:r>
            <a:r>
              <a:rPr lang="fa-IR" sz="2600" dirty="0" smtClean="0"/>
              <a:t>آسانسور،لبه </a:t>
            </a:r>
            <a:r>
              <a:rPr lang="fa-IR" sz="2600" dirty="0"/>
              <a:t>پرتگاهها </a:t>
            </a:r>
            <a:r>
              <a:rPr lang="fa-IR" sz="2600" dirty="0" smtClean="0"/>
              <a:t>وطبقات </a:t>
            </a:r>
            <a:r>
              <a:rPr lang="fa-IR" sz="2600" dirty="0"/>
              <a:t>ساختمان، کلیه چاله ها و گودالهاي باز بایستی توسط حفاظ مناسب محفوظ و محصور شوند به نحوي که از ورود افراد به داخل محدوده خطر جلوگیري کرده و </a:t>
            </a:r>
            <a:r>
              <a:rPr lang="fa-IR" sz="2600" dirty="0" smtClean="0"/>
              <a:t>توسط علایم </a:t>
            </a:r>
            <a:r>
              <a:rPr lang="fa-IR" sz="2600" dirty="0"/>
              <a:t>هشدار دهنده مشخص شده و در خصوص خطر سقوط و نسبت به لزوم پرهیز از نزدیک شدن به محوطه خطرناك اطلاع رسانی گردد. توجه به این نکته </a:t>
            </a:r>
            <a:r>
              <a:rPr lang="fa-IR" sz="2600" dirty="0" smtClean="0"/>
              <a:t>ضروري است </a:t>
            </a:r>
            <a:r>
              <a:rPr lang="fa-IR" sz="2600" dirty="0"/>
              <a:t>که حفاظ باید از استحکام کافی برخوردار باشد تا از سقوط افراد و ورود آنان به محدوده خطرجلوگیري </a:t>
            </a:r>
            <a:r>
              <a:rPr lang="fa-IR" sz="2600" dirty="0" smtClean="0"/>
              <a:t>نماید.</a:t>
            </a:r>
            <a:endParaRPr lang="fa-IR" sz="2600" dirty="0"/>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7" y="2668750"/>
            <a:ext cx="2461691" cy="277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7153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60648"/>
            <a:ext cx="4531382" cy="33843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60648"/>
            <a:ext cx="4806534" cy="6408712"/>
          </a:xfrm>
          <a:prstGeom prst="rect">
            <a:avLst/>
          </a:prstGeom>
          <a:ln w="44450" cmpd="sng">
            <a:solidFill>
              <a:schemeClr val="tx1"/>
            </a:solidFill>
          </a:ln>
        </p:spPr>
      </p:pic>
    </p:spTree>
    <p:extLst>
      <p:ext uri="{BB962C8B-B14F-4D97-AF65-F5344CB8AC3E}">
        <p14:creationId xmlns:p14="http://schemas.microsoft.com/office/powerpoint/2010/main" val="822764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b="1" dirty="0"/>
              <a:t>آمار حوادث و بیماري هاي </a:t>
            </a:r>
            <a:r>
              <a:rPr lang="ar-SA" b="1" dirty="0" smtClean="0"/>
              <a:t>ناشی</a:t>
            </a:r>
            <a:r>
              <a:rPr lang="fa-IR" b="1" dirty="0" smtClean="0"/>
              <a:t> </a:t>
            </a:r>
            <a:r>
              <a:rPr lang="ar-SA" b="1" dirty="0" smtClean="0"/>
              <a:t>از </a:t>
            </a:r>
            <a:r>
              <a:rPr lang="ar-SA" b="1" dirty="0"/>
              <a:t>کار </a:t>
            </a:r>
            <a:endParaRPr lang="fa-IR" dirty="0"/>
          </a:p>
        </p:txBody>
      </p:sp>
      <p:sp>
        <p:nvSpPr>
          <p:cNvPr id="3" name="Content Placeholder 2"/>
          <p:cNvSpPr>
            <a:spLocks noGrp="1"/>
          </p:cNvSpPr>
          <p:nvPr>
            <p:ph idx="1"/>
          </p:nvPr>
        </p:nvSpPr>
        <p:spPr>
          <a:xfrm>
            <a:off x="457200" y="1600201"/>
            <a:ext cx="8229600" cy="4043378"/>
          </a:xfrm>
        </p:spPr>
        <p:txBody>
          <a:bodyPr/>
          <a:lstStyle/>
          <a:p>
            <a:pPr algn="just"/>
            <a:r>
              <a:rPr lang="ar-SA" dirty="0"/>
              <a:t>سالانه </a:t>
            </a:r>
            <a:r>
              <a:rPr lang="en-US" dirty="0" smtClean="0"/>
              <a:t>270</a:t>
            </a:r>
            <a:r>
              <a:rPr lang="fa-IR" dirty="0" smtClean="0"/>
              <a:t> </a:t>
            </a:r>
            <a:r>
              <a:rPr lang="ar-SA" dirty="0" smtClean="0"/>
              <a:t>میلیون </a:t>
            </a:r>
            <a:r>
              <a:rPr lang="ar-SA" dirty="0"/>
              <a:t>حادثه ناشی از کار در جهان رخ میدهد </a:t>
            </a:r>
            <a:r>
              <a:rPr lang="ar-SA" dirty="0" smtClean="0"/>
              <a:t>وهر </a:t>
            </a:r>
            <a:r>
              <a:rPr lang="ar-SA" dirty="0"/>
              <a:t>سال بیش از دو میلیون نفر در اثر حوادث و بیماريهاي ناشی از کار جان خود را از دست میدهند</a:t>
            </a:r>
            <a:r>
              <a:rPr lang="en-US" dirty="0" smtClean="0"/>
              <a:t>.</a:t>
            </a:r>
            <a:endParaRPr lang="fa-IR" dirty="0" smtClean="0"/>
          </a:p>
          <a:p>
            <a:pPr algn="just">
              <a:buNone/>
            </a:pPr>
            <a:endParaRPr lang="en-US" dirty="0"/>
          </a:p>
          <a:p>
            <a:pPr algn="just"/>
            <a:r>
              <a:rPr lang="ar-SA" dirty="0"/>
              <a:t>بیش </a:t>
            </a:r>
            <a:r>
              <a:rPr lang="ar-SA" dirty="0" smtClean="0"/>
              <a:t>از</a:t>
            </a:r>
            <a:r>
              <a:rPr lang="en-US" dirty="0" smtClean="0"/>
              <a:t>4</a:t>
            </a:r>
            <a:r>
              <a:rPr lang="fa-IR" dirty="0" smtClean="0"/>
              <a:t> </a:t>
            </a:r>
            <a:r>
              <a:rPr lang="ar-SA" dirty="0" smtClean="0"/>
              <a:t>درصد </a:t>
            </a:r>
            <a:r>
              <a:rPr lang="ar-SA" dirty="0"/>
              <a:t>تولید ناخالص ملی کشورهاي جهان به جبران خسارات ناشی از حوادث ناشی از </a:t>
            </a:r>
            <a:r>
              <a:rPr lang="ar-SA" dirty="0" smtClean="0"/>
              <a:t>کار اختصاص</a:t>
            </a:r>
            <a:r>
              <a:rPr lang="fa-IR" dirty="0" smtClean="0"/>
              <a:t> </a:t>
            </a:r>
            <a:r>
              <a:rPr lang="ar-SA" dirty="0" smtClean="0"/>
              <a:t>می</a:t>
            </a:r>
            <a:r>
              <a:rPr lang="fa-IR" dirty="0" smtClean="0"/>
              <a:t> </a:t>
            </a:r>
            <a:r>
              <a:rPr lang="ar-SA" dirty="0" smtClean="0"/>
              <a:t>یابد</a:t>
            </a:r>
            <a:r>
              <a:rPr lang="en-US" dirty="0"/>
              <a:t>.</a:t>
            </a:r>
          </a:p>
          <a:p>
            <a:endParaRPr lang="fa-I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4349" y="836712"/>
            <a:ext cx="7358091" cy="5155257"/>
          </a:xfrm>
          <a:prstGeom prst="rect">
            <a:avLst/>
          </a:prstGeom>
        </p:spPr>
        <p:txBody>
          <a:bodyPr wrap="square">
            <a:spAutoFit/>
          </a:bodyPr>
          <a:lstStyle/>
          <a:p>
            <a:pPr algn="ctr"/>
            <a:r>
              <a:rPr lang="fa-IR" sz="2800" b="1" dirty="0">
                <a:solidFill>
                  <a:srgbClr val="000099"/>
                </a:solidFill>
              </a:rPr>
              <a:t>وجود مواد خطرناك </a:t>
            </a:r>
            <a:endParaRPr lang="fa-IR" sz="2800" b="1" dirty="0" smtClean="0">
              <a:solidFill>
                <a:srgbClr val="000099"/>
              </a:solidFill>
            </a:endParaRPr>
          </a:p>
          <a:p>
            <a:pPr algn="ctr"/>
            <a:endParaRPr lang="fa-IR" sz="2800" b="1" dirty="0">
              <a:solidFill>
                <a:srgbClr val="000099"/>
              </a:solidFill>
            </a:endParaRPr>
          </a:p>
          <a:p>
            <a:pPr algn="just">
              <a:lnSpc>
                <a:spcPct val="150000"/>
              </a:lnSpc>
            </a:pPr>
            <a:r>
              <a:rPr lang="fa-IR" sz="2600" dirty="0" smtClean="0"/>
              <a:t>کارگاهی </a:t>
            </a:r>
            <a:r>
              <a:rPr lang="fa-IR" sz="2600" dirty="0"/>
              <a:t>که در آن مواد خطرناك مانند آزبست، سرب، بنزن و سایر حلالها و مواد شیمیایی خطرناك وقابل اشتعال و انفجار به دلیل لزوم استفاده در چرخه تولید وجود دارد، داراي شانس بیشتري براي ایجادحوادث خواهد بود و به منظور ایمن سازي محیط کار بایستی حتیالامکان آنها را از محیط خارج کرده ویا با مواد کم خطري جایگزین نموده و یا در نهایت بصورت ایمن نگهداري و به مصرف رساند تا کمترین خطر را متوجه کارگران کارگاه نماید.</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spTree>
    <p:extLst>
      <p:ext uri="{BB962C8B-B14F-4D97-AF65-F5344CB8AC3E}">
        <p14:creationId xmlns:p14="http://schemas.microsoft.com/office/powerpoint/2010/main" val="3344685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836712"/>
            <a:ext cx="8352929" cy="5016758"/>
          </a:xfrm>
          <a:prstGeom prst="rect">
            <a:avLst/>
          </a:prstGeom>
        </p:spPr>
        <p:txBody>
          <a:bodyPr wrap="square">
            <a:spAutoFit/>
          </a:bodyPr>
          <a:lstStyle/>
          <a:p>
            <a:pPr algn="ctr"/>
            <a:r>
              <a:rPr lang="fa-IR" sz="3200" b="1" dirty="0">
                <a:solidFill>
                  <a:srgbClr val="000099"/>
                </a:solidFill>
              </a:rPr>
              <a:t>وجود ابزار و دستگاه هاي معیوب </a:t>
            </a:r>
          </a:p>
          <a:p>
            <a:pPr algn="ctr"/>
            <a:endParaRPr lang="fa-IR" sz="2800" b="1" dirty="0">
              <a:solidFill>
                <a:srgbClr val="000099"/>
              </a:solidFill>
            </a:endParaRPr>
          </a:p>
          <a:p>
            <a:pPr algn="just"/>
            <a:r>
              <a:rPr lang="fa-IR" sz="2600" dirty="0" smtClean="0"/>
              <a:t>هرگاه </a:t>
            </a:r>
            <a:r>
              <a:rPr lang="fa-IR" sz="2600" dirty="0"/>
              <a:t>ابزار و یا دستگاهی دچار نقص فنی، شکستگی، فرسودگی</a:t>
            </a:r>
            <a:r>
              <a:rPr lang="fa-IR" sz="2600" dirty="0" smtClean="0"/>
              <a:t>،</a:t>
            </a:r>
          </a:p>
          <a:p>
            <a:pPr algn="just"/>
            <a:r>
              <a:rPr lang="fa-IR" sz="2600" dirty="0" smtClean="0"/>
              <a:t> </a:t>
            </a:r>
            <a:r>
              <a:rPr lang="fa-IR" sz="2600" dirty="0"/>
              <a:t>اتصالی برق و یا سایر اشکالات فنی باشد، باید سریعا نسبت به تعمیر </a:t>
            </a:r>
            <a:endParaRPr lang="fa-IR" sz="2600" dirty="0" smtClean="0"/>
          </a:p>
          <a:p>
            <a:pPr algn="just"/>
            <a:r>
              <a:rPr lang="fa-IR" sz="2600" dirty="0" smtClean="0"/>
              <a:t>ویا </a:t>
            </a:r>
            <a:r>
              <a:rPr lang="fa-IR" sz="2600" dirty="0"/>
              <a:t>جایگزینی آن اقدام نمود و هرگز نباید اجازه داد که دستگاه و ابزار معیوب در کارگاه بماند چون در شرایط اضطراري به ناچار از آن استفاده میشود و </a:t>
            </a:r>
            <a:r>
              <a:rPr lang="fa-IR" sz="2600" dirty="0" smtClean="0"/>
              <a:t>درصورتی </a:t>
            </a:r>
            <a:r>
              <a:rPr lang="fa-IR" sz="2600" dirty="0"/>
              <a:t>که با وجود نقص در دستگاه و یا ابزار، به کار با آن اقدام شود، هر چقدر هم که با احتیاط باشد، بالاخره یک نفر را دچار حادثه خواهد کرد. بارها اتفاق افتاده است که فرد اپراتور دستگاهی تا مدتها با وجود اطلاع از نقص </a:t>
            </a:r>
            <a:r>
              <a:rPr lang="fa-IR" sz="2600" dirty="0" smtClean="0"/>
              <a:t>دستگاه،از </a:t>
            </a:r>
            <a:r>
              <a:rPr lang="fa-IR" sz="2600" dirty="0"/>
              <a:t>دستگاه یا ابزار معیوب استفاده </a:t>
            </a:r>
            <a:r>
              <a:rPr lang="fa-IR" sz="2600" dirty="0" smtClean="0"/>
              <a:t>میکرده و </a:t>
            </a:r>
          </a:p>
          <a:p>
            <a:pPr algn="just"/>
            <a:r>
              <a:rPr lang="fa-IR" sz="2600" dirty="0" smtClean="0"/>
              <a:t>حادثه </a:t>
            </a:r>
            <a:r>
              <a:rPr lang="fa-IR" sz="2600" dirty="0"/>
              <a:t>اي رخ </a:t>
            </a:r>
            <a:r>
              <a:rPr lang="fa-IR" sz="2600" dirty="0" smtClean="0"/>
              <a:t>نداده ، ولی </a:t>
            </a:r>
            <a:r>
              <a:rPr lang="fa-IR" sz="2600" dirty="0"/>
              <a:t>به محض استفاده از آن </a:t>
            </a:r>
            <a:r>
              <a:rPr lang="fa-IR" sz="2600" dirty="0" smtClean="0"/>
              <a:t>توسط </a:t>
            </a:r>
          </a:p>
          <a:p>
            <a:pPr algn="just"/>
            <a:r>
              <a:rPr lang="fa-IR" sz="2600" dirty="0" smtClean="0"/>
              <a:t>فرد دیگري ، </a:t>
            </a:r>
            <a:r>
              <a:rPr lang="fa-IR" sz="2600" dirty="0"/>
              <a:t>او را دچار حادثه کرده است.</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7" y="4653136"/>
            <a:ext cx="253369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9655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836712"/>
            <a:ext cx="8352929" cy="3585597"/>
          </a:xfrm>
          <a:prstGeom prst="rect">
            <a:avLst/>
          </a:prstGeom>
        </p:spPr>
        <p:txBody>
          <a:bodyPr wrap="square">
            <a:spAutoFit/>
          </a:bodyPr>
          <a:lstStyle/>
          <a:p>
            <a:pPr algn="ctr"/>
            <a:r>
              <a:rPr lang="fa-IR" sz="3200" b="1" dirty="0">
                <a:solidFill>
                  <a:srgbClr val="000099"/>
                </a:solidFill>
              </a:rPr>
              <a:t>بی نظمی و ریخت و پاش در کارگاه </a:t>
            </a:r>
          </a:p>
          <a:p>
            <a:pPr algn="just">
              <a:lnSpc>
                <a:spcPct val="150000"/>
              </a:lnSpc>
            </a:pPr>
            <a:r>
              <a:rPr lang="fa-IR" sz="2600" dirty="0" smtClean="0"/>
              <a:t>وجود </a:t>
            </a:r>
            <a:r>
              <a:rPr lang="fa-IR" sz="2600" dirty="0"/>
              <a:t>بی نظمی و ریخت و پاش در کارگاه میتواند باعث ایجاد </a:t>
            </a:r>
            <a:endParaRPr lang="fa-IR" sz="2600" dirty="0" smtClean="0"/>
          </a:p>
          <a:p>
            <a:pPr algn="just">
              <a:lnSpc>
                <a:spcPct val="150000"/>
              </a:lnSpc>
            </a:pPr>
            <a:r>
              <a:rPr lang="fa-IR" sz="2600" dirty="0" smtClean="0"/>
              <a:t>حادثه </a:t>
            </a:r>
            <a:r>
              <a:rPr lang="fa-IR" sz="2600" dirty="0"/>
              <a:t>شود، در واقع کارگاهی که بی نظم باشد بیشتر مستعد ایجاد </a:t>
            </a:r>
            <a:endParaRPr lang="fa-IR" sz="2600" dirty="0" smtClean="0"/>
          </a:p>
          <a:p>
            <a:pPr algn="just">
              <a:lnSpc>
                <a:spcPct val="150000"/>
              </a:lnSpc>
            </a:pPr>
            <a:r>
              <a:rPr lang="fa-IR" sz="2600" dirty="0" smtClean="0"/>
              <a:t>حوادث </a:t>
            </a:r>
            <a:r>
              <a:rPr lang="fa-IR" sz="2600" dirty="0"/>
              <a:t>است. هرگز نباید منظم و مرتب کردن کارگاه را به زمان آینده </a:t>
            </a:r>
            <a:endParaRPr lang="fa-IR" sz="2600" dirty="0" smtClean="0"/>
          </a:p>
          <a:p>
            <a:pPr algn="just">
              <a:lnSpc>
                <a:spcPct val="150000"/>
              </a:lnSpc>
            </a:pPr>
            <a:r>
              <a:rPr lang="fa-IR" sz="2600" dirty="0" smtClean="0"/>
              <a:t>و </a:t>
            </a:r>
            <a:r>
              <a:rPr lang="fa-IR" sz="2600" dirty="0"/>
              <a:t>در وقت مناسب موکول کرد. بارها دیده شده که وجود قطعات و ابزار رها شده در کف کارگاه باعث برخورد به افراد و ایجاد حادثه شده است.</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720" y="4541897"/>
            <a:ext cx="3076248"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541897"/>
            <a:ext cx="3199631" cy="20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3526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836712"/>
            <a:ext cx="8352929" cy="4111638"/>
          </a:xfrm>
          <a:prstGeom prst="rect">
            <a:avLst/>
          </a:prstGeom>
        </p:spPr>
        <p:txBody>
          <a:bodyPr wrap="square">
            <a:spAutoFit/>
          </a:bodyPr>
          <a:lstStyle/>
          <a:p>
            <a:pPr algn="ctr"/>
            <a:r>
              <a:rPr lang="fa-IR" sz="3200" b="1" dirty="0">
                <a:solidFill>
                  <a:srgbClr val="000099"/>
                </a:solidFill>
              </a:rPr>
              <a:t>دستگاه هاي بدون حفاظ و پوششهاي ایمنی </a:t>
            </a:r>
          </a:p>
          <a:p>
            <a:pPr algn="just">
              <a:lnSpc>
                <a:spcPct val="150000"/>
              </a:lnSpc>
            </a:pPr>
            <a:r>
              <a:rPr lang="fa-IR" sz="2600" dirty="0" smtClean="0"/>
              <a:t>دستگاههایی </a:t>
            </a:r>
            <a:r>
              <a:rPr lang="fa-IR" sz="2600" dirty="0"/>
              <a:t>که متحرك بوده و یا قسمتهایی از آن در اثر حرکتهاي </a:t>
            </a:r>
            <a:endParaRPr lang="fa-IR" sz="2600" dirty="0" smtClean="0"/>
          </a:p>
          <a:p>
            <a:pPr algn="just">
              <a:lnSpc>
                <a:spcPct val="150000"/>
              </a:lnSpc>
            </a:pPr>
            <a:r>
              <a:rPr lang="fa-IR" sz="2600" dirty="0" smtClean="0"/>
              <a:t>چرخشی </a:t>
            </a:r>
            <a:r>
              <a:rPr lang="fa-IR" sz="2600" dirty="0"/>
              <a:t>یا رفت و برگشت امکان برخورد با دست یا بدن اپراتور </a:t>
            </a:r>
            <a:r>
              <a:rPr lang="fa-IR" sz="2600" dirty="0" smtClean="0"/>
              <a:t>دستگاه</a:t>
            </a:r>
          </a:p>
          <a:p>
            <a:pPr algn="just">
              <a:lnSpc>
                <a:spcPct val="150000"/>
              </a:lnSpc>
            </a:pPr>
            <a:r>
              <a:rPr lang="fa-IR" sz="2600" dirty="0" smtClean="0"/>
              <a:t> </a:t>
            </a:r>
            <a:r>
              <a:rPr lang="fa-IR" sz="2600" dirty="0"/>
              <a:t>یا سایر کارگران را دارد، بایستی به نحو موثر حفاظ گذاري شود تا از ورود دست یا بدن یا حتی قسمتی از لباس که منجر به کشیده شدن بدن به داخل دستگاه شود جلوگیري نماید. در هنگام کار نیز باید همواره از حفاظهاي تعبیه شده دستگاه به نحو مطلوب استفاده کرد.</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419600"/>
            <a:ext cx="3672408" cy="224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4724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7" y="548680"/>
            <a:ext cx="8568952" cy="4431983"/>
          </a:xfrm>
          <a:prstGeom prst="rect">
            <a:avLst/>
          </a:prstGeom>
        </p:spPr>
        <p:txBody>
          <a:bodyPr wrap="square">
            <a:spAutoFit/>
          </a:bodyPr>
          <a:lstStyle/>
          <a:p>
            <a:pPr algn="ctr"/>
            <a:r>
              <a:rPr lang="fa-IR" sz="3200" b="1" dirty="0">
                <a:solidFill>
                  <a:srgbClr val="000099"/>
                </a:solidFill>
              </a:rPr>
              <a:t>وجود عوامل زیان آور در </a:t>
            </a:r>
            <a:r>
              <a:rPr lang="fa-IR" sz="3200" b="1" dirty="0" smtClean="0">
                <a:solidFill>
                  <a:srgbClr val="000099"/>
                </a:solidFill>
              </a:rPr>
              <a:t>محیط کار </a:t>
            </a:r>
          </a:p>
          <a:p>
            <a:pPr algn="ctr"/>
            <a:endParaRPr lang="fa-IR" sz="1600" b="1" i="1" dirty="0">
              <a:solidFill>
                <a:srgbClr val="000099"/>
              </a:solidFill>
            </a:endParaRPr>
          </a:p>
          <a:p>
            <a:pPr algn="just">
              <a:lnSpc>
                <a:spcPct val="150000"/>
              </a:lnSpc>
            </a:pPr>
            <a:r>
              <a:rPr lang="fa-IR" sz="2600" dirty="0" smtClean="0"/>
              <a:t>هر </a:t>
            </a:r>
            <a:r>
              <a:rPr lang="fa-IR" sz="2600" dirty="0"/>
              <a:t>کارگاه باید از لحاظ وجود عوامل </a:t>
            </a:r>
            <a:r>
              <a:rPr lang="fa-IR" sz="2600" dirty="0" smtClean="0"/>
              <a:t>زیان آور </a:t>
            </a:r>
            <a:r>
              <a:rPr lang="fa-IR" sz="2600" dirty="0"/>
              <a:t>فیزیکی مانند </a:t>
            </a:r>
            <a:r>
              <a:rPr lang="fa-IR" sz="2600" dirty="0" smtClean="0"/>
              <a:t>صدا</a:t>
            </a:r>
            <a:r>
              <a:rPr lang="fa-IR" sz="2600" dirty="0"/>
              <a:t>، </a:t>
            </a:r>
            <a:endParaRPr lang="fa-IR" sz="2600" dirty="0" smtClean="0"/>
          </a:p>
          <a:p>
            <a:pPr algn="just">
              <a:lnSpc>
                <a:spcPct val="150000"/>
              </a:lnSpc>
            </a:pPr>
            <a:r>
              <a:rPr lang="fa-IR" sz="2600" dirty="0" smtClean="0"/>
              <a:t>ارتعاش </a:t>
            </a:r>
            <a:r>
              <a:rPr lang="fa-IR" sz="2600" dirty="0"/>
              <a:t>دست و بازو و ارتعاش تمام بدن، نور، عوامل جوي و سرما </a:t>
            </a:r>
            <a:r>
              <a:rPr lang="fa-IR" sz="2600" dirty="0" smtClean="0"/>
              <a:t>و</a:t>
            </a:r>
          </a:p>
          <a:p>
            <a:pPr algn="just">
              <a:lnSpc>
                <a:spcPct val="150000"/>
              </a:lnSpc>
            </a:pPr>
            <a:r>
              <a:rPr lang="fa-IR" sz="2600" dirty="0" smtClean="0"/>
              <a:t> </a:t>
            </a:r>
            <a:r>
              <a:rPr lang="fa-IR" sz="2600" dirty="0"/>
              <a:t>گرما و هواي نامناسب و غیرقابل تحمل </a:t>
            </a:r>
            <a:r>
              <a:rPr lang="fa-IR" sz="2600" dirty="0" smtClean="0"/>
              <a:t>و... </a:t>
            </a:r>
            <a:r>
              <a:rPr lang="fa-IR" sz="2600" dirty="0"/>
              <a:t>و عوامل شیمیایی مانند گازها و بخارات سمی، حلالها و عناصر مضر شیمیایی و عوامل ارگونومیکی و سایر عوامل زیان آور بررسی و اندازه گیري شود </a:t>
            </a:r>
            <a:r>
              <a:rPr lang="fa-IR" sz="2600" dirty="0" smtClean="0"/>
              <a:t>و </a:t>
            </a:r>
          </a:p>
          <a:p>
            <a:pPr algn="just">
              <a:lnSpc>
                <a:spcPct val="150000"/>
              </a:lnSpc>
            </a:pPr>
            <a:r>
              <a:rPr lang="fa-IR" sz="2600" dirty="0" smtClean="0"/>
              <a:t>نسبت </a:t>
            </a:r>
            <a:r>
              <a:rPr lang="fa-IR" sz="2600" dirty="0"/>
              <a:t>به رفع عوامل </a:t>
            </a:r>
            <a:r>
              <a:rPr lang="fa-IR" sz="2600" dirty="0" smtClean="0"/>
              <a:t>زیان آور </a:t>
            </a:r>
            <a:r>
              <a:rPr lang="fa-IR" sz="2600" dirty="0"/>
              <a:t>آن اقدام گردد.</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3717032"/>
            <a:ext cx="3240360" cy="296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670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7" y="188640"/>
            <a:ext cx="8568952" cy="6432530"/>
          </a:xfrm>
          <a:prstGeom prst="rect">
            <a:avLst/>
          </a:prstGeom>
        </p:spPr>
        <p:txBody>
          <a:bodyPr wrap="square">
            <a:spAutoFit/>
          </a:bodyPr>
          <a:lstStyle/>
          <a:p>
            <a:pPr algn="ctr"/>
            <a:r>
              <a:rPr lang="fa-IR" sz="3200" b="1" dirty="0">
                <a:solidFill>
                  <a:srgbClr val="000099"/>
                </a:solidFill>
              </a:rPr>
              <a:t>فقدان یا </a:t>
            </a:r>
            <a:r>
              <a:rPr lang="fa-IR" sz="3200" b="1" dirty="0" smtClean="0">
                <a:solidFill>
                  <a:srgbClr val="000099"/>
                </a:solidFill>
              </a:rPr>
              <a:t>نقص درسیستم </a:t>
            </a:r>
            <a:r>
              <a:rPr lang="fa-IR" sz="3200" b="1" dirty="0">
                <a:solidFill>
                  <a:srgbClr val="000099"/>
                </a:solidFill>
              </a:rPr>
              <a:t>تهویه </a:t>
            </a:r>
          </a:p>
          <a:p>
            <a:pPr algn="ctr"/>
            <a:endParaRPr lang="fa-IR" sz="1600" b="1" i="1" dirty="0">
              <a:solidFill>
                <a:srgbClr val="000099"/>
              </a:solidFill>
            </a:endParaRPr>
          </a:p>
          <a:p>
            <a:pPr algn="just"/>
            <a:r>
              <a:rPr lang="fa-IR" sz="2600" dirty="0" smtClean="0"/>
              <a:t>در </a:t>
            </a:r>
            <a:r>
              <a:rPr lang="fa-IR" sz="2600" dirty="0"/>
              <a:t>صورتی که عوامل شیمیایی نظیر گازها و بخارات و گرد و غبار </a:t>
            </a:r>
            <a:endParaRPr lang="fa-IR" sz="2600" dirty="0" smtClean="0"/>
          </a:p>
          <a:p>
            <a:pPr algn="just"/>
            <a:r>
              <a:rPr lang="fa-IR" sz="2600" dirty="0" smtClean="0"/>
              <a:t>در </a:t>
            </a:r>
            <a:r>
              <a:rPr lang="fa-IR" sz="2600" dirty="0"/>
              <a:t>اثر فعالیت دستگاهها و عوامل تولید در کارگاه وجود داشته </a:t>
            </a:r>
            <a:r>
              <a:rPr lang="fa-IR" sz="2600" dirty="0" smtClean="0"/>
              <a:t>یاشد ، </a:t>
            </a:r>
          </a:p>
          <a:p>
            <a:pPr algn="just"/>
            <a:r>
              <a:rPr lang="fa-IR" sz="2600" dirty="0" smtClean="0"/>
              <a:t>بایستی </a:t>
            </a:r>
            <a:r>
              <a:rPr lang="fa-IR" sz="2600" dirty="0"/>
              <a:t>تمهیداتی اندیشیده و اجرا شود تا از پخش آن در کل کارگاه جلوگیري </a:t>
            </a:r>
            <a:endParaRPr lang="fa-IR" sz="2600" dirty="0" smtClean="0"/>
          </a:p>
          <a:p>
            <a:pPr algn="just"/>
            <a:r>
              <a:rPr lang="fa-IR" sz="2600" dirty="0" smtClean="0"/>
              <a:t>و </a:t>
            </a:r>
            <a:r>
              <a:rPr lang="fa-IR" sz="2600" dirty="0"/>
              <a:t>نسبت به خروج سریع آن از کارگاه توسط سیستم تهویه مناسب اقدام </a:t>
            </a:r>
            <a:r>
              <a:rPr lang="fa-IR" sz="2600" dirty="0" smtClean="0"/>
              <a:t>گردد ، </a:t>
            </a:r>
          </a:p>
          <a:p>
            <a:pPr algn="just"/>
            <a:r>
              <a:rPr lang="fa-IR" sz="2600" dirty="0" smtClean="0"/>
              <a:t>به </a:t>
            </a:r>
            <a:r>
              <a:rPr lang="fa-IR" sz="2600" dirty="0"/>
              <a:t>نحوي که مواد شیمیایی مضر از محدوده تنفسی کارگر عبور نکرده و وارد دستگاه تنفسی کارگر نشود. سیستم تهویه مناسب سیستمی است که در آن مواد آلاینده و </a:t>
            </a:r>
            <a:r>
              <a:rPr lang="fa-IR" sz="2600" dirty="0" smtClean="0"/>
              <a:t>زیان آور </a:t>
            </a:r>
            <a:r>
              <a:rPr lang="fa-IR" sz="2600" dirty="0"/>
              <a:t>را از نزدیک ترین محل تولید آن به خارج از محیط کار منتقل نموده (تهویه موضعی مکشی) و هواي تمیز را جایگزین نموده و وارد محدوده تنفسی کارگر نماید ( سیستم تهویه مکشی- دهشی) . در صورتی که قدرت مکش هواکشها و طراحی و اجراي مسیر عبور مواد آلاینده و هواي تمیز به صورت صحیح و دقیق محاسبه نگردد، ممکن است علیرغم کار هواکشها، سیستم تهویه عملکرد صحیحی نداشته و عملا کمکی به خروج موادآلاینده ننماید یا هنگاه خروج مواد آلاینده ، کماکان از مسیر تنفسی کارگر عبور کرده و وارد سیستم تنفسی کارگر </a:t>
            </a:r>
            <a:r>
              <a:rPr lang="fa-IR" sz="2600" dirty="0" smtClean="0"/>
              <a:t>شود.</a:t>
            </a:r>
            <a:endParaRPr lang="fa-IR" sz="2600" dirty="0"/>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spTree>
    <p:extLst>
      <p:ext uri="{BB962C8B-B14F-4D97-AF65-F5344CB8AC3E}">
        <p14:creationId xmlns:p14="http://schemas.microsoft.com/office/powerpoint/2010/main" val="41880680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7" y="188640"/>
            <a:ext cx="8568952" cy="3231654"/>
          </a:xfrm>
          <a:prstGeom prst="rect">
            <a:avLst/>
          </a:prstGeom>
        </p:spPr>
        <p:txBody>
          <a:bodyPr wrap="square">
            <a:spAutoFit/>
          </a:bodyPr>
          <a:lstStyle/>
          <a:p>
            <a:pPr algn="ctr"/>
            <a:r>
              <a:rPr lang="fa-IR" sz="3200" b="1" dirty="0">
                <a:solidFill>
                  <a:srgbClr val="000099"/>
                </a:solidFill>
              </a:rPr>
              <a:t>فقدان یا </a:t>
            </a:r>
            <a:r>
              <a:rPr lang="fa-IR" sz="3200" b="1" dirty="0" smtClean="0">
                <a:solidFill>
                  <a:srgbClr val="000099"/>
                </a:solidFill>
              </a:rPr>
              <a:t>نقص درسیستم </a:t>
            </a:r>
            <a:r>
              <a:rPr lang="fa-IR" sz="3200" b="1" dirty="0">
                <a:solidFill>
                  <a:srgbClr val="000099"/>
                </a:solidFill>
              </a:rPr>
              <a:t>اطفاي حریق </a:t>
            </a:r>
          </a:p>
          <a:p>
            <a:pPr algn="ctr"/>
            <a:endParaRPr lang="fa-IR" sz="1600" b="1" i="1" dirty="0">
              <a:solidFill>
                <a:srgbClr val="000099"/>
              </a:solidFill>
            </a:endParaRPr>
          </a:p>
          <a:p>
            <a:pPr marL="457200" indent="-457200" algn="just">
              <a:lnSpc>
                <a:spcPct val="150000"/>
              </a:lnSpc>
              <a:buFont typeface="Wingdings" panose="05000000000000000000" pitchFamily="2" charset="2"/>
              <a:buChar char="ü"/>
            </a:pPr>
            <a:r>
              <a:rPr lang="fa-IR" sz="2600" dirty="0" smtClean="0"/>
              <a:t>تهیه </a:t>
            </a:r>
            <a:r>
              <a:rPr lang="fa-IR" sz="2600" dirty="0"/>
              <a:t>و نصب وسایل خاموش کننده دستی و اتوماتیک متناسب </a:t>
            </a:r>
            <a:endParaRPr lang="fa-IR" sz="2600" dirty="0" smtClean="0"/>
          </a:p>
          <a:p>
            <a:pPr algn="just">
              <a:lnSpc>
                <a:spcPct val="150000"/>
              </a:lnSpc>
            </a:pPr>
            <a:r>
              <a:rPr lang="fa-IR" sz="2600" dirty="0" smtClean="0"/>
              <a:t>     با خطرات </a:t>
            </a:r>
            <a:r>
              <a:rPr lang="fa-IR" sz="2600" dirty="0"/>
              <a:t>موجود درکارگاه و درفواصل مناسب</a:t>
            </a:r>
          </a:p>
          <a:p>
            <a:pPr marL="457200" indent="-457200" algn="just">
              <a:lnSpc>
                <a:spcPct val="150000"/>
              </a:lnSpc>
              <a:buFont typeface="Wingdings" panose="05000000000000000000" pitchFamily="2" charset="2"/>
              <a:buChar char="ü"/>
            </a:pPr>
            <a:r>
              <a:rPr lang="fa-IR" sz="2600" dirty="0"/>
              <a:t>آموزش همگانی براي واکنش در برابر حریق </a:t>
            </a:r>
          </a:p>
          <a:p>
            <a:pPr marL="457200" indent="-457200" algn="just">
              <a:lnSpc>
                <a:spcPct val="150000"/>
              </a:lnSpc>
              <a:buFont typeface="Wingdings" panose="05000000000000000000" pitchFamily="2" charset="2"/>
              <a:buChar char="ü"/>
            </a:pPr>
            <a:r>
              <a:rPr lang="fa-IR" sz="2600" dirty="0"/>
              <a:t>آموزش و تمرین براي استفاده از خاموش کنندههاي دستی</a:t>
            </a:r>
          </a:p>
        </p:txBody>
      </p:sp>
      <p:sp>
        <p:nvSpPr>
          <p:cNvPr id="4" name="Rectangle 3"/>
          <p:cNvSpPr/>
          <p:nvPr/>
        </p:nvSpPr>
        <p:spPr>
          <a:xfrm rot="18716977">
            <a:off x="-292559" y="1192623"/>
            <a:ext cx="2933816" cy="461665"/>
          </a:xfrm>
          <a:prstGeom prst="rect">
            <a:avLst/>
          </a:prstGeom>
        </p:spPr>
        <p:txBody>
          <a:bodyPr wrap="none">
            <a:spAutoFit/>
          </a:bodyPr>
          <a:lstStyle/>
          <a:p>
            <a:r>
              <a:rPr lang="fa-IR" sz="2400" b="1" dirty="0" smtClean="0">
                <a:solidFill>
                  <a:srgbClr val="FF0000"/>
                </a:solidFill>
              </a:rPr>
              <a:t>شرایط ناایمن </a:t>
            </a:r>
            <a:r>
              <a:rPr lang="fa-IR" sz="2400" b="1" dirty="0">
                <a:solidFill>
                  <a:srgbClr val="FF0000"/>
                </a:solidFill>
              </a:rPr>
              <a:t>در محیط کار </a:t>
            </a:r>
            <a:endParaRPr lang="en-US" sz="2400" b="1" dirty="0">
              <a:solidFill>
                <a:srgbClr val="FF00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005064"/>
            <a:ext cx="2276475" cy="224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677" y="4005064"/>
            <a:ext cx="1895475" cy="224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064"/>
            <a:ext cx="3347864"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1708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384"/>
            <a:ext cx="7272808" cy="1143000"/>
          </a:xfrm>
        </p:spPr>
        <p:txBody>
          <a:bodyPr>
            <a:normAutofit/>
          </a:bodyPr>
          <a:lstStyle/>
          <a:p>
            <a:r>
              <a:rPr lang="fa-IR" sz="2800" b="1" dirty="0">
                <a:solidFill>
                  <a:srgbClr val="FF0000"/>
                </a:solidFill>
                <a:latin typeface="B Titr"/>
              </a:rPr>
              <a:t>بهبود شرایط ایمنی و </a:t>
            </a:r>
            <a:r>
              <a:rPr lang="fa-IR" sz="2800" b="1" dirty="0" smtClean="0">
                <a:solidFill>
                  <a:srgbClr val="FF0000"/>
                </a:solidFill>
                <a:latin typeface="B Titr"/>
              </a:rPr>
              <a:t>بهداشت کار </a:t>
            </a:r>
            <a:r>
              <a:rPr lang="fa-IR" sz="2800" b="1" dirty="0">
                <a:solidFill>
                  <a:srgbClr val="FF0000"/>
                </a:solidFill>
                <a:latin typeface="B Titr"/>
              </a:rPr>
              <a:t>در کارگاه: </a:t>
            </a:r>
            <a:endParaRPr lang="en-US" sz="2800" b="1" dirty="0">
              <a:solidFill>
                <a:srgbClr val="FF0000"/>
              </a:solidFill>
              <a:latin typeface="B Titr"/>
            </a:endParaRPr>
          </a:p>
        </p:txBody>
      </p:sp>
      <p:sp>
        <p:nvSpPr>
          <p:cNvPr id="3" name="Content Placeholder 2"/>
          <p:cNvSpPr>
            <a:spLocks noGrp="1"/>
          </p:cNvSpPr>
          <p:nvPr>
            <p:ph idx="1"/>
          </p:nvPr>
        </p:nvSpPr>
        <p:spPr>
          <a:xfrm>
            <a:off x="277688" y="764704"/>
            <a:ext cx="8686800" cy="6192688"/>
          </a:xfrm>
        </p:spPr>
        <p:txBody>
          <a:bodyPr>
            <a:normAutofit fontScale="77500" lnSpcReduction="20000"/>
          </a:bodyPr>
          <a:lstStyle/>
          <a:p>
            <a:pPr marL="0" indent="0">
              <a:lnSpc>
                <a:spcPct val="170000"/>
              </a:lnSpc>
              <a:buNone/>
            </a:pPr>
            <a:r>
              <a:rPr lang="fa-IR" dirty="0" smtClean="0">
                <a:solidFill>
                  <a:srgbClr val="000099"/>
                </a:solidFill>
              </a:rPr>
              <a:t>حذف</a:t>
            </a:r>
            <a:r>
              <a:rPr lang="fa-IR" dirty="0">
                <a:solidFill>
                  <a:srgbClr val="000099"/>
                </a:solidFill>
              </a:rPr>
              <a:t>: </a:t>
            </a:r>
            <a:r>
              <a:rPr lang="fa-IR" dirty="0"/>
              <a:t>اولین و مهمترین اقدام در بهبود محیط کار حذف عامل مخاطره آمیز است (حتی الامکان حذف کلیه عوامل خطر نظیر آزبست، سرب و استفاده از حلالها و مواد سرطان زا در خط تولید)</a:t>
            </a:r>
          </a:p>
          <a:p>
            <a:pPr marL="0" indent="0">
              <a:lnSpc>
                <a:spcPct val="170000"/>
              </a:lnSpc>
              <a:buNone/>
            </a:pPr>
            <a:r>
              <a:rPr lang="fa-IR" dirty="0">
                <a:solidFill>
                  <a:srgbClr val="000099"/>
                </a:solidFill>
              </a:rPr>
              <a:t>جایگزینی: </a:t>
            </a:r>
            <a:r>
              <a:rPr lang="fa-IR" dirty="0"/>
              <a:t>( در صورت عدم امکان حذف عوامل خطر، اقدام به جایگزین کردن مواد کم خطر به جاي مواد پرخطر و اصلاح خط تولید مینماییم)</a:t>
            </a:r>
          </a:p>
          <a:p>
            <a:pPr marL="0" indent="0">
              <a:lnSpc>
                <a:spcPct val="170000"/>
              </a:lnSpc>
              <a:buNone/>
            </a:pPr>
            <a:r>
              <a:rPr lang="fa-IR" dirty="0">
                <a:solidFill>
                  <a:srgbClr val="000099"/>
                </a:solidFill>
              </a:rPr>
              <a:t>جداسازي و ایزوله دستگاه آلاینده از افراد حاضر در محل</a:t>
            </a:r>
            <a:r>
              <a:rPr lang="fa-IR" dirty="0"/>
              <a:t>(محدود سازي دستگاه تولید کننده سروصدا، گرد و غبار و انتشار گازهاي آلاینده)</a:t>
            </a:r>
          </a:p>
          <a:p>
            <a:pPr marL="0" indent="0">
              <a:lnSpc>
                <a:spcPct val="170000"/>
              </a:lnSpc>
              <a:buNone/>
            </a:pPr>
            <a:r>
              <a:rPr lang="fa-IR" dirty="0">
                <a:solidFill>
                  <a:srgbClr val="000099"/>
                </a:solidFill>
              </a:rPr>
              <a:t>تفکیک عامل خطر از افراد حاضر در محل </a:t>
            </a:r>
            <a:r>
              <a:rPr lang="fa-IR" dirty="0"/>
              <a:t>(از طریق ایجاد فاصله فیزیکی و یا از نظر زمانی از حضور افراد در محل خطر و تماس با عامل خطر جلوگیري نماییم)</a:t>
            </a:r>
          </a:p>
          <a:p>
            <a:endParaRPr lang="en-US" dirty="0"/>
          </a:p>
        </p:txBody>
      </p:sp>
    </p:spTree>
    <p:extLst>
      <p:ext uri="{BB962C8B-B14F-4D97-AF65-F5344CB8AC3E}">
        <p14:creationId xmlns:p14="http://schemas.microsoft.com/office/powerpoint/2010/main" val="18675397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384"/>
            <a:ext cx="7272808" cy="1143000"/>
          </a:xfrm>
        </p:spPr>
        <p:txBody>
          <a:bodyPr>
            <a:normAutofit/>
          </a:bodyPr>
          <a:lstStyle/>
          <a:p>
            <a:r>
              <a:rPr lang="fa-IR" sz="2800" b="1" dirty="0">
                <a:solidFill>
                  <a:srgbClr val="FF0000"/>
                </a:solidFill>
                <a:latin typeface="B Titr"/>
              </a:rPr>
              <a:t>بهبود شرایط ایمنی و </a:t>
            </a:r>
            <a:r>
              <a:rPr lang="fa-IR" sz="2800" b="1" dirty="0" smtClean="0">
                <a:solidFill>
                  <a:srgbClr val="FF0000"/>
                </a:solidFill>
                <a:latin typeface="B Titr"/>
              </a:rPr>
              <a:t>بهداشت کار </a:t>
            </a:r>
            <a:r>
              <a:rPr lang="fa-IR" sz="2800" b="1" dirty="0">
                <a:solidFill>
                  <a:srgbClr val="FF0000"/>
                </a:solidFill>
                <a:latin typeface="B Titr"/>
              </a:rPr>
              <a:t>در کارگاه: </a:t>
            </a:r>
            <a:endParaRPr lang="en-US" sz="2800" b="1" dirty="0">
              <a:solidFill>
                <a:srgbClr val="FF0000"/>
              </a:solidFill>
              <a:latin typeface="B Titr"/>
            </a:endParaRPr>
          </a:p>
        </p:txBody>
      </p:sp>
      <p:sp>
        <p:nvSpPr>
          <p:cNvPr id="3" name="Content Placeholder 2"/>
          <p:cNvSpPr>
            <a:spLocks noGrp="1"/>
          </p:cNvSpPr>
          <p:nvPr>
            <p:ph idx="1"/>
          </p:nvPr>
        </p:nvSpPr>
        <p:spPr>
          <a:xfrm>
            <a:off x="107504" y="764704"/>
            <a:ext cx="8856984" cy="6192688"/>
          </a:xfrm>
        </p:spPr>
        <p:txBody>
          <a:bodyPr>
            <a:normAutofit fontScale="77500" lnSpcReduction="20000"/>
          </a:bodyPr>
          <a:lstStyle/>
          <a:p>
            <a:pPr marL="0" indent="0">
              <a:lnSpc>
                <a:spcPct val="170000"/>
              </a:lnSpc>
              <a:buNone/>
            </a:pPr>
            <a:r>
              <a:rPr lang="fa-IR" dirty="0">
                <a:solidFill>
                  <a:srgbClr val="000099"/>
                </a:solidFill>
              </a:rPr>
              <a:t>کنترلهاي مهندسی </a:t>
            </a:r>
            <a:r>
              <a:rPr lang="fa-IR" dirty="0"/>
              <a:t>(اتوماسیون فرایند و خط تولید، محصورکردن محلهاي خطرناك، حفاظ گذاري دستگاهها)</a:t>
            </a:r>
          </a:p>
          <a:p>
            <a:pPr marL="0" indent="0">
              <a:lnSpc>
                <a:spcPct val="170000"/>
              </a:lnSpc>
              <a:buNone/>
            </a:pPr>
            <a:r>
              <a:rPr lang="fa-IR" dirty="0">
                <a:solidFill>
                  <a:srgbClr val="000099"/>
                </a:solidFill>
              </a:rPr>
              <a:t>کنترل هاي مدیریتی</a:t>
            </a:r>
            <a:r>
              <a:rPr lang="fa-IR" dirty="0"/>
              <a:t>( ایجاد چرخش کاري به منظور کاهش مدت تماس طولانی افراد با یک  عامل خطر، جابجایی کارگران، کاهش زمان مواجهه کارگران با عامل خطر)</a:t>
            </a:r>
          </a:p>
          <a:p>
            <a:pPr marL="0" indent="0">
              <a:lnSpc>
                <a:spcPct val="170000"/>
              </a:lnSpc>
              <a:buNone/>
            </a:pPr>
            <a:r>
              <a:rPr lang="fa-IR" dirty="0">
                <a:solidFill>
                  <a:srgbClr val="000099"/>
                </a:solidFill>
              </a:rPr>
              <a:t>تهویه </a:t>
            </a:r>
            <a:r>
              <a:rPr lang="fa-IR" dirty="0" smtClean="0">
                <a:solidFill>
                  <a:srgbClr val="000099"/>
                </a:solidFill>
              </a:rPr>
              <a:t>(</a:t>
            </a:r>
            <a:r>
              <a:rPr lang="fa-IR" dirty="0" smtClean="0"/>
              <a:t>تهویه</a:t>
            </a:r>
            <a:r>
              <a:rPr lang="fa-IR" dirty="0" smtClean="0">
                <a:solidFill>
                  <a:srgbClr val="000099"/>
                </a:solidFill>
              </a:rPr>
              <a:t> </a:t>
            </a:r>
            <a:r>
              <a:rPr lang="fa-IR" dirty="0" smtClean="0"/>
              <a:t>عمومی </a:t>
            </a:r>
            <a:r>
              <a:rPr lang="fa-IR" dirty="0"/>
              <a:t>کارگاه ، تهویه موضعی در نزدیکترین محل به تولید آلاینده ها، تهویه دهشی –کششی به منظور تامین هواي تمیز براي تنفس کارگران و خروج هواي آلوده از مسیر و محدوده تنفسی کارگران)</a:t>
            </a:r>
          </a:p>
          <a:p>
            <a:pPr marL="0" indent="0">
              <a:lnSpc>
                <a:spcPct val="170000"/>
              </a:lnSpc>
              <a:buNone/>
            </a:pPr>
            <a:r>
              <a:rPr lang="fa-IR" dirty="0">
                <a:solidFill>
                  <a:srgbClr val="000099"/>
                </a:solidFill>
              </a:rPr>
              <a:t>وسایل حفاظت فردي : </a:t>
            </a:r>
            <a:r>
              <a:rPr lang="fa-IR" dirty="0"/>
              <a:t>آخرین راهکار ایمنی استفاده از وسایل حفاظت فردي است که وقتی تمام اقدامات اصلاحی در از بین بردن و کاهش عامل خطر موثر نباشد، نهایتا استفاده از وسایل حفاظت فردي براي حفظ سلامتی افراد و کارگران توصیه می </a:t>
            </a:r>
            <a:r>
              <a:rPr lang="fa-IR" dirty="0" smtClean="0"/>
              <a:t>شود.</a:t>
            </a:r>
            <a:endParaRPr lang="fa-IR" dirty="0"/>
          </a:p>
        </p:txBody>
      </p:sp>
    </p:spTree>
    <p:extLst>
      <p:ext uri="{BB962C8B-B14F-4D97-AF65-F5344CB8AC3E}">
        <p14:creationId xmlns:p14="http://schemas.microsoft.com/office/powerpoint/2010/main" val="33784803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384"/>
            <a:ext cx="7272808" cy="1143000"/>
          </a:xfrm>
        </p:spPr>
        <p:txBody>
          <a:bodyPr>
            <a:normAutofit/>
          </a:bodyPr>
          <a:lstStyle/>
          <a:p>
            <a:r>
              <a:rPr lang="fa-IR" sz="2800" b="1" dirty="0">
                <a:solidFill>
                  <a:srgbClr val="FF0000"/>
                </a:solidFill>
                <a:latin typeface="B Titr"/>
              </a:rPr>
              <a:t>بهبود شرایط ایمنی و </a:t>
            </a:r>
            <a:r>
              <a:rPr lang="fa-IR" sz="2800" b="1" dirty="0" smtClean="0">
                <a:solidFill>
                  <a:srgbClr val="FF0000"/>
                </a:solidFill>
                <a:latin typeface="B Titr"/>
              </a:rPr>
              <a:t>بهداشت کار </a:t>
            </a:r>
            <a:r>
              <a:rPr lang="fa-IR" sz="2800" b="1" dirty="0">
                <a:solidFill>
                  <a:srgbClr val="FF0000"/>
                </a:solidFill>
                <a:latin typeface="B Titr"/>
              </a:rPr>
              <a:t>در کارگاه: </a:t>
            </a:r>
            <a:endParaRPr lang="en-US" sz="2800" b="1" dirty="0">
              <a:solidFill>
                <a:srgbClr val="FF0000"/>
              </a:solidFill>
              <a:latin typeface="B Titr"/>
            </a:endParaRPr>
          </a:p>
        </p:txBody>
      </p:sp>
      <p:sp>
        <p:nvSpPr>
          <p:cNvPr id="3" name="Content Placeholder 2"/>
          <p:cNvSpPr>
            <a:spLocks noGrp="1"/>
          </p:cNvSpPr>
          <p:nvPr>
            <p:ph idx="1"/>
          </p:nvPr>
        </p:nvSpPr>
        <p:spPr>
          <a:xfrm>
            <a:off x="107504" y="764704"/>
            <a:ext cx="8856984" cy="6192688"/>
          </a:xfrm>
        </p:spPr>
        <p:txBody>
          <a:bodyPr>
            <a:normAutofit fontScale="92500" lnSpcReduction="20000"/>
          </a:bodyPr>
          <a:lstStyle/>
          <a:p>
            <a:pPr marL="0" indent="0">
              <a:lnSpc>
                <a:spcPct val="170000"/>
              </a:lnSpc>
              <a:buNone/>
            </a:pPr>
            <a:r>
              <a:rPr lang="fa-IR" dirty="0">
                <a:solidFill>
                  <a:srgbClr val="000099"/>
                </a:solidFill>
              </a:rPr>
              <a:t>نصب تابلوهاي هشدار: </a:t>
            </a:r>
          </a:p>
          <a:p>
            <a:pPr>
              <a:lnSpc>
                <a:spcPct val="170000"/>
              </a:lnSpc>
              <a:buFont typeface="Wingdings" panose="05000000000000000000" pitchFamily="2" charset="2"/>
              <a:buChar char="Ø"/>
            </a:pPr>
            <a:r>
              <a:rPr lang="fa-IR" dirty="0"/>
              <a:t>هشدار خطر سقوط در اطراف </a:t>
            </a:r>
            <a:r>
              <a:rPr lang="fa-IR" dirty="0" smtClean="0"/>
              <a:t>لبه ها </a:t>
            </a:r>
            <a:r>
              <a:rPr lang="fa-IR" dirty="0"/>
              <a:t>و پرتگاهها و چاله هاي بدون سرپوش</a:t>
            </a:r>
          </a:p>
          <a:p>
            <a:pPr>
              <a:lnSpc>
                <a:spcPct val="170000"/>
              </a:lnSpc>
              <a:buFont typeface="Wingdings" panose="05000000000000000000" pitchFamily="2" charset="2"/>
              <a:buChar char="Ø"/>
            </a:pPr>
            <a:r>
              <a:rPr lang="fa-IR" dirty="0"/>
              <a:t>در محل هاي شیبدار و امکان سر خوردن </a:t>
            </a:r>
          </a:p>
          <a:p>
            <a:pPr>
              <a:lnSpc>
                <a:spcPct val="170000"/>
              </a:lnSpc>
              <a:buFont typeface="Wingdings" panose="05000000000000000000" pitchFamily="2" charset="2"/>
              <a:buChar char="Ø"/>
            </a:pPr>
            <a:r>
              <a:rPr lang="fa-IR" dirty="0"/>
              <a:t>برخورد با </a:t>
            </a:r>
            <a:r>
              <a:rPr lang="fa-IR" dirty="0" smtClean="0"/>
              <a:t>ماشین آلات </a:t>
            </a:r>
            <a:r>
              <a:rPr lang="fa-IR" dirty="0"/>
              <a:t>و اجسام تیز و برنده </a:t>
            </a:r>
          </a:p>
          <a:p>
            <a:pPr>
              <a:lnSpc>
                <a:spcPct val="170000"/>
              </a:lnSpc>
              <a:buFont typeface="Wingdings" panose="05000000000000000000" pitchFamily="2" charset="2"/>
              <a:buChar char="Ø"/>
            </a:pPr>
            <a:r>
              <a:rPr lang="fa-IR" dirty="0"/>
              <a:t>سقوط اجسام رها شده از ارتفاع </a:t>
            </a:r>
          </a:p>
          <a:p>
            <a:pPr>
              <a:lnSpc>
                <a:spcPct val="170000"/>
              </a:lnSpc>
              <a:buFont typeface="Wingdings" panose="05000000000000000000" pitchFamily="2" charset="2"/>
              <a:buChar char="Ø"/>
            </a:pPr>
            <a:r>
              <a:rPr lang="fa-IR" dirty="0"/>
              <a:t>هشدار نسبت به بکارگیري وسایل ایمنی و وسایل حفاظت فردي متناسب با خطرات کارگاه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76872"/>
            <a:ext cx="324036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016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1" dirty="0" smtClean="0"/>
              <a:t>هرم حوادث</a:t>
            </a:r>
            <a:endParaRPr lang="fa-IR" dirty="0"/>
          </a:p>
        </p:txBody>
      </p:sp>
      <p:sp>
        <p:nvSpPr>
          <p:cNvPr id="4" name="Content Placeholder 3"/>
          <p:cNvSpPr>
            <a:spLocks noGrp="1"/>
          </p:cNvSpPr>
          <p:nvPr>
            <p:ph sz="half" idx="2"/>
          </p:nvPr>
        </p:nvSpPr>
        <p:spPr/>
        <p:txBody>
          <a:bodyPr>
            <a:normAutofit fontScale="92500"/>
          </a:bodyPr>
          <a:lstStyle/>
          <a:p>
            <a:pPr algn="just"/>
            <a:r>
              <a:rPr lang="ar-SA" dirty="0" smtClean="0"/>
              <a:t>حوادث شدید</a:t>
            </a:r>
            <a:r>
              <a:rPr lang="en-US" dirty="0" smtClean="0"/>
              <a:t>)</a:t>
            </a:r>
            <a:r>
              <a:rPr lang="ar-SA" dirty="0" smtClean="0"/>
              <a:t>منجر به فوت، نقص</a:t>
            </a:r>
            <a:r>
              <a:rPr lang="en-US" dirty="0" smtClean="0"/>
              <a:t> </a:t>
            </a:r>
            <a:r>
              <a:rPr lang="ar-SA" dirty="0" smtClean="0"/>
              <a:t>عضو، غیبت بیش از</a:t>
            </a:r>
            <a:r>
              <a:rPr lang="en-US" dirty="0" smtClean="0"/>
              <a:t>3 </a:t>
            </a:r>
            <a:r>
              <a:rPr lang="ar-SA" dirty="0" smtClean="0"/>
              <a:t>روز از محل کار</a:t>
            </a:r>
            <a:r>
              <a:rPr lang="fa-IR" dirty="0" smtClean="0"/>
              <a:t>)</a:t>
            </a:r>
            <a:endParaRPr lang="en-US" dirty="0" smtClean="0"/>
          </a:p>
          <a:p>
            <a:pPr algn="just"/>
            <a:r>
              <a:rPr lang="en-US" dirty="0" smtClean="0"/>
              <a:t> </a:t>
            </a:r>
            <a:r>
              <a:rPr lang="ar-SA" dirty="0" smtClean="0"/>
              <a:t>حوادث کوچک </a:t>
            </a:r>
            <a:r>
              <a:rPr lang="fa-IR" dirty="0" smtClean="0"/>
              <a:t>(</a:t>
            </a:r>
            <a:r>
              <a:rPr lang="ar-SA" dirty="0" smtClean="0"/>
              <a:t>منجر به غیبت یک روز از محل کار</a:t>
            </a:r>
            <a:r>
              <a:rPr lang="en-US" dirty="0" smtClean="0"/>
              <a:t>(</a:t>
            </a:r>
          </a:p>
          <a:p>
            <a:pPr algn="just"/>
            <a:r>
              <a:rPr lang="ar-SA" dirty="0" smtClean="0"/>
              <a:t>حوادث جزیی</a:t>
            </a:r>
            <a:r>
              <a:rPr lang="en-US" dirty="0" smtClean="0"/>
              <a:t>)</a:t>
            </a:r>
            <a:r>
              <a:rPr lang="ar-SA" dirty="0" smtClean="0"/>
              <a:t>با کمکهاي اولیه در محل کارگاه رفع میشود</a:t>
            </a:r>
            <a:r>
              <a:rPr lang="en-US" dirty="0" smtClean="0"/>
              <a:t>(</a:t>
            </a:r>
          </a:p>
          <a:p>
            <a:pPr algn="just"/>
            <a:r>
              <a:rPr lang="ar-SA" dirty="0" smtClean="0"/>
              <a:t>شبه حادثه</a:t>
            </a:r>
            <a:r>
              <a:rPr lang="en-US" dirty="0" smtClean="0"/>
              <a:t>) </a:t>
            </a:r>
            <a:r>
              <a:rPr lang="ar-SA" dirty="0" smtClean="0"/>
              <a:t>رویدادي که منجر به صدمه جسمی به کارگر نشده و در واقع به خیر گذشته است</a:t>
            </a:r>
            <a:r>
              <a:rPr lang="en-US" dirty="0" smtClean="0"/>
              <a:t>(</a:t>
            </a:r>
            <a:r>
              <a:rPr lang="ar-SA" dirty="0" smtClean="0"/>
              <a:t> </a:t>
            </a:r>
            <a:endParaRPr lang="fa-IR" dirty="0" smtClean="0"/>
          </a:p>
          <a:p>
            <a:endParaRPr lang="fa-IR" dirty="0"/>
          </a:p>
        </p:txBody>
      </p:sp>
      <p:pic>
        <p:nvPicPr>
          <p:cNvPr id="5" name="Content Placeholder 4"/>
          <p:cNvPicPr>
            <a:picLocks noGrp="1"/>
          </p:cNvPicPr>
          <p:nvPr>
            <p:ph sz="half" idx="1"/>
          </p:nvPr>
        </p:nvPicPr>
        <p:blipFill>
          <a:blip r:embed="rId2" cstate="print"/>
          <a:srcRect/>
          <a:stretch>
            <a:fillRect/>
          </a:stretch>
        </p:blipFill>
        <p:spPr bwMode="auto">
          <a:xfrm>
            <a:off x="357158" y="1794762"/>
            <a:ext cx="4071966" cy="1848552"/>
          </a:xfrm>
          <a:prstGeom prst="rect">
            <a:avLst/>
          </a:prstGeom>
          <a:noFill/>
          <a:ln w="9525">
            <a:noFill/>
            <a:miter lim="800000"/>
            <a:headEnd/>
            <a:tailEnd/>
          </a:ln>
        </p:spPr>
      </p:pic>
      <p:pic>
        <p:nvPicPr>
          <p:cNvPr id="6" name="Picture 5"/>
          <p:cNvPicPr/>
          <p:nvPr/>
        </p:nvPicPr>
        <p:blipFill>
          <a:blip r:embed="rId3" cstate="print"/>
          <a:srcRect/>
          <a:stretch>
            <a:fillRect/>
          </a:stretch>
        </p:blipFill>
        <p:spPr bwMode="auto">
          <a:xfrm>
            <a:off x="357158" y="3643314"/>
            <a:ext cx="4071966"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4624"/>
            <a:ext cx="8856984" cy="6813376"/>
          </a:xfrm>
        </p:spPr>
        <p:txBody>
          <a:bodyPr>
            <a:normAutofit fontScale="55000" lnSpcReduction="20000"/>
          </a:bodyPr>
          <a:lstStyle/>
          <a:p>
            <a:pPr marL="0" indent="0" algn="ctr">
              <a:lnSpc>
                <a:spcPct val="170000"/>
              </a:lnSpc>
              <a:buNone/>
            </a:pPr>
            <a:r>
              <a:rPr lang="fa-IR" sz="5100" b="1" dirty="0" smtClean="0">
                <a:solidFill>
                  <a:srgbClr val="FF0000"/>
                </a:solidFill>
              </a:rPr>
              <a:t>کنترل هاي </a:t>
            </a:r>
            <a:r>
              <a:rPr lang="fa-IR" sz="5100" b="1" dirty="0">
                <a:solidFill>
                  <a:srgbClr val="FF0000"/>
                </a:solidFill>
              </a:rPr>
              <a:t>پزشکی </a:t>
            </a:r>
          </a:p>
          <a:p>
            <a:pPr marL="0" indent="0" algn="just">
              <a:lnSpc>
                <a:spcPct val="120000"/>
              </a:lnSpc>
              <a:buNone/>
            </a:pPr>
            <a:r>
              <a:rPr lang="fa-IR" sz="5100" dirty="0">
                <a:solidFill>
                  <a:srgbClr val="000099"/>
                </a:solidFill>
              </a:rPr>
              <a:t>معاینات قبل از </a:t>
            </a:r>
            <a:r>
              <a:rPr lang="fa-IR" sz="5100" dirty="0" smtClean="0">
                <a:solidFill>
                  <a:srgbClr val="000099"/>
                </a:solidFill>
              </a:rPr>
              <a:t>استخدام : </a:t>
            </a:r>
            <a:r>
              <a:rPr lang="fa-IR" sz="5100" dirty="0" smtClean="0"/>
              <a:t>سلامت </a:t>
            </a:r>
            <a:r>
              <a:rPr lang="fa-IR" sz="5100" dirty="0"/>
              <a:t>کارگران قبل از شروع به کار باید توسط پزشک </a:t>
            </a:r>
            <a:r>
              <a:rPr lang="fa-IR" sz="5100" dirty="0" smtClean="0"/>
              <a:t>با صلاحیت </a:t>
            </a:r>
            <a:r>
              <a:rPr lang="fa-IR" sz="5100" dirty="0"/>
              <a:t>کنترل شود. علاوه بر </a:t>
            </a:r>
            <a:r>
              <a:rPr lang="fa-IR" sz="5100" dirty="0" smtClean="0"/>
              <a:t>این ، </a:t>
            </a:r>
            <a:r>
              <a:rPr lang="fa-IR" sz="5100" dirty="0"/>
              <a:t>آزمایشهاي دورهاي پزشکی نیز باید منظور گردد. معاینات قبل از استخدام، براي تطابق شغل با توانایی کارگر و اطمینان از توانایی و سلامت او در بدو شروع و در حین کار الزامی است.</a:t>
            </a:r>
          </a:p>
          <a:p>
            <a:pPr marL="0" indent="0" algn="just">
              <a:lnSpc>
                <a:spcPct val="120000"/>
              </a:lnSpc>
              <a:buNone/>
            </a:pPr>
            <a:r>
              <a:rPr lang="fa-IR" sz="5100" dirty="0">
                <a:solidFill>
                  <a:srgbClr val="000099"/>
                </a:solidFill>
              </a:rPr>
              <a:t>معاینات دوره اي :</a:t>
            </a:r>
            <a:r>
              <a:rPr lang="fa-IR" sz="5100" dirty="0"/>
              <a:t>براي تشخیص اثرات مواد و عوامل زیان آور بر سلامت کارگر و میزان حساسیت کارگر نسبت به عوامل زیان آور معاینات دوره اي حداقل براي هر سال انجام میشودو در صورت لزوم و مشاهده بروز </a:t>
            </a:r>
            <a:r>
              <a:rPr lang="fa-IR" sz="5100" dirty="0" smtClean="0"/>
              <a:t>نشانه هاي </a:t>
            </a:r>
            <a:r>
              <a:rPr lang="fa-IR" sz="5100" dirty="0"/>
              <a:t>بیماري ناشی از کار، ضمن انجام اقدامات </a:t>
            </a:r>
            <a:r>
              <a:rPr lang="fa-IR" sz="5100" dirty="0" smtClean="0"/>
              <a:t>اصلاحی و </a:t>
            </a:r>
            <a:r>
              <a:rPr lang="fa-IR" sz="5100" dirty="0"/>
              <a:t>باز بینی و تطابق شرایط کار، نسبت به پیشگیري از ایجاد و پیشرفت بیماري اقدام گردد.</a:t>
            </a:r>
          </a:p>
          <a:p>
            <a:pPr marL="0" indent="0" algn="just">
              <a:lnSpc>
                <a:spcPct val="120000"/>
              </a:lnSpc>
              <a:buNone/>
            </a:pPr>
            <a:r>
              <a:rPr lang="fa-IR" sz="5100" dirty="0">
                <a:solidFill>
                  <a:srgbClr val="7030A0"/>
                </a:solidFill>
              </a:rPr>
              <a:t>کارگري که </a:t>
            </a:r>
            <a:r>
              <a:rPr lang="fa-IR" sz="5100" dirty="0" smtClean="0">
                <a:solidFill>
                  <a:srgbClr val="7030A0"/>
                </a:solidFill>
              </a:rPr>
              <a:t>بیماري اش </a:t>
            </a:r>
            <a:r>
              <a:rPr lang="fa-IR" sz="5100" dirty="0">
                <a:solidFill>
                  <a:srgbClr val="7030A0"/>
                </a:solidFill>
              </a:rPr>
              <a:t>در معاینات دورهاي مشخص میشود، یا به هر دلیلی توانایی انجام کار معمول را ندارد، باید در مشاغلی که متناسب با توانایی آنها است بکار گماشته شوند.</a:t>
            </a:r>
          </a:p>
        </p:txBody>
      </p:sp>
    </p:spTree>
    <p:extLst>
      <p:ext uri="{BB962C8B-B14F-4D97-AF65-F5344CB8AC3E}">
        <p14:creationId xmlns:p14="http://schemas.microsoft.com/office/powerpoint/2010/main" val="5553531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4624"/>
            <a:ext cx="8712968" cy="6264696"/>
          </a:xfrm>
        </p:spPr>
        <p:txBody>
          <a:bodyPr>
            <a:normAutofit fontScale="70000" lnSpcReduction="20000"/>
          </a:bodyPr>
          <a:lstStyle/>
          <a:p>
            <a:pPr marL="0" indent="0" algn="ctr">
              <a:lnSpc>
                <a:spcPct val="170000"/>
              </a:lnSpc>
              <a:buNone/>
            </a:pPr>
            <a:r>
              <a:rPr lang="fa-IR" sz="5100" b="1" dirty="0" smtClean="0">
                <a:solidFill>
                  <a:srgbClr val="FF0000"/>
                </a:solidFill>
              </a:rPr>
              <a:t>کنترل هاي </a:t>
            </a:r>
            <a:r>
              <a:rPr lang="fa-IR" sz="5100" b="1" dirty="0">
                <a:solidFill>
                  <a:srgbClr val="FF0000"/>
                </a:solidFill>
              </a:rPr>
              <a:t>پزشکی </a:t>
            </a:r>
          </a:p>
          <a:p>
            <a:pPr marL="0" indent="0" algn="just">
              <a:lnSpc>
                <a:spcPct val="120000"/>
              </a:lnSpc>
              <a:buNone/>
            </a:pPr>
            <a:r>
              <a:rPr lang="fa-IR" sz="5100" dirty="0" smtClean="0">
                <a:solidFill>
                  <a:srgbClr val="7030A0"/>
                </a:solidFill>
              </a:rPr>
              <a:t>کارگري </a:t>
            </a:r>
            <a:r>
              <a:rPr lang="fa-IR" sz="5100" dirty="0">
                <a:solidFill>
                  <a:srgbClr val="7030A0"/>
                </a:solidFill>
              </a:rPr>
              <a:t>که </a:t>
            </a:r>
            <a:r>
              <a:rPr lang="fa-IR" sz="5100" dirty="0" smtClean="0">
                <a:solidFill>
                  <a:srgbClr val="7030A0"/>
                </a:solidFill>
              </a:rPr>
              <a:t>بیماري اش </a:t>
            </a:r>
            <a:r>
              <a:rPr lang="fa-IR" sz="5100" dirty="0">
                <a:solidFill>
                  <a:srgbClr val="7030A0"/>
                </a:solidFill>
              </a:rPr>
              <a:t>در معاینات دورهاي مشخص میشود، یا به هر دلیلی توانایی انجام کار معمول را ندارد، باید در مشاغلی که متناسب با توانایی آنها است بکار گماشته شوند</a:t>
            </a:r>
            <a:r>
              <a:rPr lang="fa-IR" sz="5100" dirty="0" smtClean="0">
                <a:solidFill>
                  <a:srgbClr val="7030A0"/>
                </a:solidFill>
              </a:rPr>
              <a:t>.</a:t>
            </a:r>
          </a:p>
          <a:p>
            <a:pPr marL="0" indent="0" algn="just">
              <a:lnSpc>
                <a:spcPct val="120000"/>
              </a:lnSpc>
              <a:buNone/>
            </a:pPr>
            <a:r>
              <a:rPr lang="fa-IR" sz="5100" dirty="0">
                <a:solidFill>
                  <a:srgbClr val="000099"/>
                </a:solidFill>
              </a:rPr>
              <a:t>معاینات </a:t>
            </a:r>
            <a:r>
              <a:rPr lang="fa-IR" sz="5100" dirty="0" smtClean="0">
                <a:solidFill>
                  <a:srgbClr val="000099"/>
                </a:solidFill>
              </a:rPr>
              <a:t>ویژه (اختصاصی): </a:t>
            </a:r>
            <a:r>
              <a:rPr lang="fa-IR" sz="5100" dirty="0"/>
              <a:t>در زمان مواجهه اتفاقی یا عوامل </a:t>
            </a:r>
            <a:r>
              <a:rPr lang="fa-IR" sz="5100" dirty="0" smtClean="0"/>
              <a:t>زیان آور </a:t>
            </a:r>
            <a:r>
              <a:rPr lang="fa-IR" sz="5100" dirty="0"/>
              <a:t>بیش از حد مجاز بایستی معاینات ویژه براي تمام کسانی که با عامل زیان آور تماس </a:t>
            </a:r>
            <a:r>
              <a:rPr lang="fa-IR" sz="5100" dirty="0" smtClean="0"/>
              <a:t>داشته اند </a:t>
            </a:r>
            <a:r>
              <a:rPr lang="fa-IR" sz="5100" dirty="0"/>
              <a:t>انجام شود و در صورت نیاز تحت درمان و اقدامات پزشکی مناسب قرار گیرند.</a:t>
            </a:r>
          </a:p>
        </p:txBody>
      </p:sp>
    </p:spTree>
    <p:extLst>
      <p:ext uri="{BB962C8B-B14F-4D97-AF65-F5344CB8AC3E}">
        <p14:creationId xmlns:p14="http://schemas.microsoft.com/office/powerpoint/2010/main" val="14719844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4624"/>
            <a:ext cx="8856984" cy="7272808"/>
          </a:xfrm>
        </p:spPr>
        <p:txBody>
          <a:bodyPr>
            <a:normAutofit fontScale="47500" lnSpcReduction="20000"/>
          </a:bodyPr>
          <a:lstStyle/>
          <a:p>
            <a:pPr marL="0" indent="0" algn="ctr">
              <a:lnSpc>
                <a:spcPct val="170000"/>
              </a:lnSpc>
              <a:buNone/>
            </a:pPr>
            <a:r>
              <a:rPr lang="fa-IR" sz="5100" b="1" dirty="0">
                <a:solidFill>
                  <a:srgbClr val="FF0000"/>
                </a:solidFill>
              </a:rPr>
              <a:t>الزامات کارگران در هنگام کار: </a:t>
            </a:r>
          </a:p>
          <a:p>
            <a:pPr algn="just">
              <a:lnSpc>
                <a:spcPct val="120000"/>
              </a:lnSpc>
              <a:buFont typeface="Wingdings" panose="05000000000000000000" pitchFamily="2" charset="2"/>
              <a:buChar char="q"/>
            </a:pPr>
            <a:r>
              <a:rPr lang="fa-IR" sz="5100" dirty="0" smtClean="0"/>
              <a:t>هیچ </a:t>
            </a:r>
            <a:r>
              <a:rPr lang="fa-IR" sz="5100" dirty="0"/>
              <a:t>کارگري نباید عملی را که سبب ایجاد خطر براي دیگر کارگران، صدمه به تجهیزات یاتوقف تولید می شود، انجام دهد</a:t>
            </a:r>
            <a:r>
              <a:rPr lang="fa-IR" sz="5100" dirty="0" smtClean="0"/>
              <a:t>.</a:t>
            </a:r>
          </a:p>
          <a:p>
            <a:pPr algn="just">
              <a:lnSpc>
                <a:spcPct val="120000"/>
              </a:lnSpc>
              <a:buFont typeface="Wingdings" panose="05000000000000000000" pitchFamily="2" charset="2"/>
              <a:buChar char="q"/>
            </a:pPr>
            <a:endParaRPr lang="fa-IR" sz="800" dirty="0"/>
          </a:p>
          <a:p>
            <a:pPr algn="just">
              <a:lnSpc>
                <a:spcPct val="120000"/>
              </a:lnSpc>
              <a:buFont typeface="Wingdings" panose="05000000000000000000" pitchFamily="2" charset="2"/>
              <a:buChar char="q"/>
            </a:pPr>
            <a:r>
              <a:rPr lang="fa-IR" sz="5100" dirty="0" smtClean="0"/>
              <a:t>هر </a:t>
            </a:r>
            <a:r>
              <a:rPr lang="fa-IR" sz="5100" dirty="0"/>
              <a:t>کارگر باید کاملاً از قوانین و مقررات و دستورالعملهاي حفاظتی صادر شده توسط </a:t>
            </a:r>
            <a:r>
              <a:rPr lang="fa-IR" sz="5100" dirty="0" smtClean="0"/>
              <a:t>مسئول ایمنی </a:t>
            </a:r>
            <a:r>
              <a:rPr lang="fa-IR" sz="5100" dirty="0"/>
              <a:t>پیروي کند و براي مراقبت از خود، به درستی از وسایل حفاظت فردي مناسب استفاده کند</a:t>
            </a:r>
            <a:r>
              <a:rPr lang="fa-IR" sz="5100" dirty="0" smtClean="0"/>
              <a:t>.</a:t>
            </a:r>
          </a:p>
          <a:p>
            <a:pPr algn="just">
              <a:lnSpc>
                <a:spcPct val="120000"/>
              </a:lnSpc>
              <a:buFont typeface="Wingdings" panose="05000000000000000000" pitchFamily="2" charset="2"/>
              <a:buChar char="q"/>
            </a:pPr>
            <a:endParaRPr lang="fa-IR" sz="800" dirty="0" smtClean="0"/>
          </a:p>
          <a:p>
            <a:pPr algn="just">
              <a:lnSpc>
                <a:spcPct val="120000"/>
              </a:lnSpc>
              <a:buFont typeface="Wingdings" panose="05000000000000000000" pitchFamily="2" charset="2"/>
              <a:buChar char="q"/>
            </a:pPr>
            <a:r>
              <a:rPr lang="fa-IR" sz="5100" dirty="0" smtClean="0"/>
              <a:t>هر </a:t>
            </a:r>
            <a:r>
              <a:rPr lang="fa-IR" sz="5100" dirty="0"/>
              <a:t>کارگر در طول کار باید از خود یا دیگر افرادي که تحت تأثیر اعمال و یا </a:t>
            </a:r>
            <a:r>
              <a:rPr lang="fa-IR" sz="5100" dirty="0" smtClean="0"/>
              <a:t>سهل انگاري </a:t>
            </a:r>
            <a:r>
              <a:rPr lang="fa-IR" sz="5100" dirty="0"/>
              <a:t>وي ممکن است صدمه ببینند مراقبت کند</a:t>
            </a:r>
            <a:r>
              <a:rPr lang="fa-IR" sz="5100" dirty="0" smtClean="0"/>
              <a:t>.</a:t>
            </a:r>
          </a:p>
          <a:p>
            <a:pPr algn="just">
              <a:lnSpc>
                <a:spcPct val="120000"/>
              </a:lnSpc>
              <a:buFont typeface="Wingdings" panose="05000000000000000000" pitchFamily="2" charset="2"/>
              <a:buChar char="q"/>
            </a:pPr>
            <a:endParaRPr lang="fa-IR" sz="800" dirty="0"/>
          </a:p>
          <a:p>
            <a:pPr algn="just">
              <a:lnSpc>
                <a:spcPct val="120000"/>
              </a:lnSpc>
              <a:buFont typeface="Wingdings" panose="05000000000000000000" pitchFamily="2" charset="2"/>
              <a:buChar char="q"/>
            </a:pPr>
            <a:r>
              <a:rPr lang="fa-IR" sz="5100" dirty="0" smtClean="0"/>
              <a:t>در </a:t>
            </a:r>
            <a:r>
              <a:rPr lang="fa-IR" sz="5100" dirty="0"/>
              <a:t>صورتی که کارگري از خطرات احتمالی آگاه شود که سلامت خود یا دیگر کارکنان را با خطر مواجه سازد و خود از عهده رفع آن ناتوان باشد، موظف به آگاه نمودن بیدرنگ کلیه کارگران بوده و بایستی در اسرع وقت نسبت به گزارش هر نوع وضعیت خطرساز به سرپرست و مسئول ایمنی کارگاه، اقدام نماید</a:t>
            </a:r>
            <a:r>
              <a:rPr lang="fa-IR" sz="5100" dirty="0" smtClean="0"/>
              <a:t>.</a:t>
            </a:r>
          </a:p>
          <a:p>
            <a:pPr algn="just">
              <a:lnSpc>
                <a:spcPct val="120000"/>
              </a:lnSpc>
              <a:buFont typeface="Wingdings" panose="05000000000000000000" pitchFamily="2" charset="2"/>
              <a:buChar char="q"/>
            </a:pPr>
            <a:endParaRPr lang="fa-IR" sz="800" dirty="0"/>
          </a:p>
          <a:p>
            <a:pPr algn="just">
              <a:lnSpc>
                <a:spcPct val="120000"/>
              </a:lnSpc>
              <a:buFont typeface="Wingdings" panose="05000000000000000000" pitchFamily="2" charset="2"/>
              <a:buChar char="q"/>
            </a:pPr>
            <a:r>
              <a:rPr lang="fa-IR" sz="5100" dirty="0" smtClean="0"/>
              <a:t>هر </a:t>
            </a:r>
            <a:r>
              <a:rPr lang="fa-IR" sz="5100" dirty="0"/>
              <a:t>حادثه، اعم از شدید یا جزئی و منجر به جراحت یا رویداد خطرناك و شبه حوادث، که در هنگام کار ایجاد میشود، حتی اگر صدمهاي به فرد یا کارگر وارد نکند، باید در دفتر مخصوصی ثبت شده و به مسئولین و مراجع ذیربط گزارش شود.</a:t>
            </a:r>
          </a:p>
        </p:txBody>
      </p:sp>
    </p:spTree>
    <p:extLst>
      <p:ext uri="{BB962C8B-B14F-4D97-AF65-F5344CB8AC3E}">
        <p14:creationId xmlns:p14="http://schemas.microsoft.com/office/powerpoint/2010/main" val="4387316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4624"/>
            <a:ext cx="8856984" cy="7272808"/>
          </a:xfrm>
        </p:spPr>
        <p:txBody>
          <a:bodyPr>
            <a:normAutofit fontScale="47500" lnSpcReduction="20000"/>
          </a:bodyPr>
          <a:lstStyle/>
          <a:p>
            <a:pPr marL="0" indent="0" algn="ctr">
              <a:lnSpc>
                <a:spcPct val="170000"/>
              </a:lnSpc>
              <a:buNone/>
            </a:pPr>
            <a:r>
              <a:rPr lang="fa-IR" sz="5100" b="1" dirty="0">
                <a:solidFill>
                  <a:srgbClr val="FF0000"/>
                </a:solidFill>
              </a:rPr>
              <a:t>استفاده از وسایل </a:t>
            </a:r>
            <a:r>
              <a:rPr lang="fa-IR" sz="5100" b="1" dirty="0" smtClean="0">
                <a:solidFill>
                  <a:srgbClr val="FF0000"/>
                </a:solidFill>
              </a:rPr>
              <a:t>حفاظت فردي </a:t>
            </a:r>
            <a:r>
              <a:rPr lang="fa-IR" sz="5100" b="1" dirty="0">
                <a:solidFill>
                  <a:srgbClr val="FF0000"/>
                </a:solidFill>
              </a:rPr>
              <a:t>و چگونگی بکارگیري آن </a:t>
            </a:r>
          </a:p>
          <a:p>
            <a:pPr marL="0" indent="0" algn="just">
              <a:lnSpc>
                <a:spcPct val="120000"/>
              </a:lnSpc>
              <a:buNone/>
            </a:pPr>
            <a:r>
              <a:rPr lang="fa-IR" sz="5100" dirty="0" smtClean="0"/>
              <a:t>چنانچه </a:t>
            </a:r>
            <a:r>
              <a:rPr lang="fa-IR" sz="5100" dirty="0"/>
              <a:t>امکان حذف منابع خطر به شکلی مناسب در کارگاه وجود نداشته باشد، براي حفظ سلامت و پیشگیري از حوادث کاري و بیماري هاي شغلی بایستی از وسایل حفاظت فردي استاندارد، از قبیل لباس کار، پیش بند، کلاه ایمنی، عینک حفاظتی، ماسک جوشکاري، ماسک ضد گرد و غبار و غیره استفاده گردد وسایل حفاظت فردي باید با توجه به شغل کارگر و نیاز او به یک یا چند نوع وسیله حفاظتی فردي از طرف کارفرما تهیه و در اختیار کارگر قرار داده شود . بدیهی است کارگران نیز باید از وسایل حفاظت</a:t>
            </a:r>
          </a:p>
          <a:p>
            <a:pPr marL="0" indent="0" algn="just">
              <a:lnSpc>
                <a:spcPct val="120000"/>
              </a:lnSpc>
              <a:buNone/>
            </a:pPr>
            <a:r>
              <a:rPr lang="fa-IR" sz="5100" dirty="0"/>
              <a:t>فردي به هنگام انجام کار استفاده کنند و کنترل و نظارت بر استفاده صحیح و دقیق کارگر از این وسایل در داخل کارگاه و زمان انجام کار نیز بر عهده کارفرما می باشد، زیرا عدم استفاده از وسایل حفاظت فردي پیامدهاي غیر قابل جبرانی به همراه دارد و ممکن است عوارضی از قبیل: کوري، صدمات چشمی، ناشنوایی موقت و دایم، بریدگی دست، سوختگی دست و پا و صدمه به سر و ستون فقرات، که ممکن است ضربه مغزي، قطع نخاع و حتی فوت کارگر را به دنبال داشته باشد .کارفرما(پیمانکار) باید وسایل حفاظت فردي مناسب را به تعداد کافی و به طور رایگان در اختیار کارگران قرار دهد و از کاربرد مناسب و نگهداري خوب آنها اطمینان یابد.</a:t>
            </a:r>
          </a:p>
        </p:txBody>
      </p:sp>
    </p:spTree>
    <p:extLst>
      <p:ext uri="{BB962C8B-B14F-4D97-AF65-F5344CB8AC3E}">
        <p14:creationId xmlns:p14="http://schemas.microsoft.com/office/powerpoint/2010/main" val="10529810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5696" y="44624"/>
            <a:ext cx="7056784" cy="7272808"/>
          </a:xfrm>
        </p:spPr>
        <p:txBody>
          <a:bodyPr>
            <a:normAutofit fontScale="550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p>
          <a:p>
            <a:pPr marL="0" indent="0" algn="ctr">
              <a:lnSpc>
                <a:spcPct val="120000"/>
              </a:lnSpc>
              <a:buNone/>
            </a:pPr>
            <a:r>
              <a:rPr lang="fa-IR" sz="5100" dirty="0">
                <a:solidFill>
                  <a:srgbClr val="000099"/>
                </a:solidFill>
              </a:rPr>
              <a:t>لباس کار : </a:t>
            </a:r>
          </a:p>
          <a:p>
            <a:pPr marL="0" indent="0" algn="just">
              <a:lnSpc>
                <a:spcPct val="120000"/>
              </a:lnSpc>
              <a:buNone/>
            </a:pPr>
            <a:r>
              <a:rPr lang="fa-IR" sz="5100" dirty="0"/>
              <a:t>لباس کار اولین وسیله ایمنی و بهداشتی است که می بایست ازطرف کارفرما </a:t>
            </a:r>
            <a:r>
              <a:rPr lang="fa-IR" sz="5100" dirty="0" smtClean="0"/>
              <a:t>تهیه و </a:t>
            </a:r>
            <a:r>
              <a:rPr lang="fa-IR" sz="5100" dirty="0"/>
              <a:t>در اختیار کارگر قرار داده شود . لباس </a:t>
            </a:r>
            <a:r>
              <a:rPr lang="fa-IR" sz="5100" dirty="0" smtClean="0"/>
              <a:t>کارباید </a:t>
            </a:r>
            <a:r>
              <a:rPr lang="fa-IR" sz="5100" dirty="0"/>
              <a:t>متناسب با کار و بدن کارگر بوده و قسمت هاي آزاد </a:t>
            </a:r>
            <a:r>
              <a:rPr lang="fa-IR" sz="5100" dirty="0" smtClean="0"/>
              <a:t>نداشته باشد.کمر </a:t>
            </a:r>
            <a:r>
              <a:rPr lang="fa-IR" sz="5100" dirty="0"/>
              <a:t>آنها همیشه بسته بوده و داراي جیب هاي کوچک و حتی الامکان تعداد جیب ها </a:t>
            </a:r>
            <a:r>
              <a:rPr lang="fa-IR" sz="5100" dirty="0" smtClean="0"/>
              <a:t>نیز کم </a:t>
            </a:r>
            <a:r>
              <a:rPr lang="fa-IR" sz="5100" dirty="0"/>
              <a:t>باشد.کارگرانی که با قسمت هاي گردان ماشین ها کار می کنند باید لباس کارشان چسبیده به تن و آستین هایشان مج بند داشته باشد . لباس کار یکسره براي این قبیل کارها توصیه می شود ، کارگرانی که روي دستگاه هاي فوق الذکر کار می کنند اگر موي سرشان بلند است ، باید آنها را زیر سربند یا کلاه بپوشانند و از استفاده از ساعت مچی ، مچ بند ، انگشتر و سایر تزئینات در موقع انجام کار خودداري نمایند .</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2896"/>
            <a:ext cx="1638424"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257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5736" y="44624"/>
            <a:ext cx="6696744" cy="7272808"/>
          </a:xfrm>
        </p:spPr>
        <p:txBody>
          <a:bodyPr>
            <a:normAutofit fontScale="550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p>
          <a:p>
            <a:pPr marL="0" indent="0" algn="ctr">
              <a:lnSpc>
                <a:spcPct val="120000"/>
              </a:lnSpc>
              <a:buNone/>
            </a:pPr>
            <a:r>
              <a:rPr lang="fa-IR" sz="5100" dirty="0">
                <a:solidFill>
                  <a:srgbClr val="000099"/>
                </a:solidFill>
              </a:rPr>
              <a:t>پیش بند: </a:t>
            </a:r>
          </a:p>
          <a:p>
            <a:pPr marL="0" indent="0" algn="just">
              <a:lnSpc>
                <a:spcPct val="120000"/>
              </a:lnSpc>
              <a:buNone/>
            </a:pPr>
            <a:r>
              <a:rPr lang="fa-IR" sz="4700" dirty="0" smtClean="0"/>
              <a:t>کار </a:t>
            </a:r>
            <a:r>
              <a:rPr lang="fa-IR" sz="4700" dirty="0"/>
              <a:t>با مواد داغ مثل پاي تنور یا پاتیل هاي جوشان و غیره با استفاده از پیش بند نسوز است .</a:t>
            </a:r>
          </a:p>
          <a:p>
            <a:pPr marL="0" indent="0" algn="just">
              <a:lnSpc>
                <a:spcPct val="120000"/>
              </a:lnSpc>
              <a:buNone/>
            </a:pPr>
            <a:r>
              <a:rPr lang="fa-IR" sz="4700" dirty="0"/>
              <a:t>کارگرانی که در مقابل قطعات گردان و متحرك دستگاه ها کار </a:t>
            </a:r>
            <a:r>
              <a:rPr lang="fa-IR" sz="4700" dirty="0" smtClean="0"/>
              <a:t>میکنند </a:t>
            </a:r>
            <a:r>
              <a:rPr lang="fa-IR" sz="4700" dirty="0"/>
              <a:t>نباید از پیش بند استفاده کنند و اگر کار کردن با </a:t>
            </a:r>
            <a:r>
              <a:rPr lang="fa-IR" sz="4700" dirty="0" smtClean="0"/>
              <a:t>این دستگاه </a:t>
            </a:r>
            <a:r>
              <a:rPr lang="fa-IR" sz="4700" dirty="0"/>
              <a:t>ها نیاز پیش بند داشته باشد ، باید به صورت دو تیکه بوده بطوریکه قسمت پایین تنه از بالا تنه مجزا و طوري </a:t>
            </a:r>
            <a:r>
              <a:rPr lang="fa-IR" sz="4700" dirty="0" smtClean="0"/>
              <a:t>گره خورده </a:t>
            </a:r>
            <a:r>
              <a:rPr lang="fa-IR" sz="4700" dirty="0"/>
              <a:t>باشد تا در مواقعی که پیش بند به قسمت هاي گردان گیر می کند ، به سهولت از تن کارگر جدا شود . کار در جاهایی که مایعات خورنده مثل اسید و غیره وجود دارد باید از پیش بندي که تمام سینه را بپوشاند و از جنس کائوچوي طبیعی و غیره باشد استفاده نمود . حفاظت در برابر اشعه ایکس با استفاده از پیش بند سربی با ضخامت مناسب می باشد .</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0928"/>
            <a:ext cx="2195736"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0118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208912" cy="5688632"/>
          </a:xfrm>
        </p:spPr>
        <p:txBody>
          <a:bodyPr>
            <a:normAutofit fontScale="700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p>
          <a:p>
            <a:pPr marL="0" indent="0" algn="ctr">
              <a:lnSpc>
                <a:spcPct val="120000"/>
              </a:lnSpc>
              <a:buNone/>
            </a:pPr>
            <a:r>
              <a:rPr lang="fa-IR" sz="4600" dirty="0">
                <a:solidFill>
                  <a:srgbClr val="000099"/>
                </a:solidFill>
              </a:rPr>
              <a:t>گتر حفاظتی : </a:t>
            </a:r>
          </a:p>
          <a:p>
            <a:pPr marL="0" indent="0" algn="just">
              <a:lnSpc>
                <a:spcPct val="120000"/>
              </a:lnSpc>
              <a:buNone/>
            </a:pPr>
            <a:r>
              <a:rPr lang="fa-IR" sz="4700" dirty="0" smtClean="0"/>
              <a:t>به </a:t>
            </a:r>
            <a:r>
              <a:rPr lang="fa-IR" sz="4700" dirty="0"/>
              <a:t>منظور حفاظت ساق پا تا روي کفش ها در مواقعی که کارگران در معرض ترشحات اسیدي ، قلیایی ،جرقه هاي آتش ، ریختن مواد مذاب یا مایعات داغ قرار دارند باید از گتر حفاظتی استفاده نمایند . مثلا نوع گترهاي مورد استفاده درکارگاه هاي ریخته گري باید از جنس مواد نسوز باشد و این گترها باید تا زانو را بپوشاند و کاملا به وسیله بندك یا سگک به پاها بچسبند ، بطوریکه مانع داخل شدن مواد مذاب به داخل پاهاي کارگر شوند .</a:t>
            </a:r>
          </a:p>
        </p:txBody>
      </p:sp>
    </p:spTree>
    <p:extLst>
      <p:ext uri="{BB962C8B-B14F-4D97-AF65-F5344CB8AC3E}">
        <p14:creationId xmlns:p14="http://schemas.microsoft.com/office/powerpoint/2010/main" val="29525375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208912" cy="5688632"/>
          </a:xfrm>
        </p:spPr>
        <p:txBody>
          <a:bodyPr>
            <a:normAutofit fontScale="475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endParaRPr lang="fa-IR" sz="4400" b="1" dirty="0" smtClean="0">
              <a:solidFill>
                <a:srgbClr val="FF0000"/>
              </a:solidFill>
            </a:endParaRPr>
          </a:p>
          <a:p>
            <a:pPr marL="0" indent="0" algn="ctr">
              <a:lnSpc>
                <a:spcPct val="170000"/>
              </a:lnSpc>
              <a:buNone/>
            </a:pPr>
            <a:endParaRPr lang="fa-IR" sz="2000" b="1" dirty="0">
              <a:solidFill>
                <a:srgbClr val="FF0000"/>
              </a:solidFill>
            </a:endParaRPr>
          </a:p>
          <a:p>
            <a:pPr marL="0" indent="0" algn="ctr">
              <a:lnSpc>
                <a:spcPct val="120000"/>
              </a:lnSpc>
              <a:buNone/>
            </a:pPr>
            <a:r>
              <a:rPr lang="fa-IR" sz="4600" b="1" dirty="0" smtClean="0">
                <a:solidFill>
                  <a:srgbClr val="000099"/>
                </a:solidFill>
              </a:rPr>
              <a:t>عینک حفاظتی </a:t>
            </a:r>
            <a:r>
              <a:rPr lang="fa-IR" sz="4600" b="1" dirty="0">
                <a:solidFill>
                  <a:srgbClr val="000099"/>
                </a:solidFill>
              </a:rPr>
              <a:t>و حفاظ تمام صورت </a:t>
            </a:r>
            <a:r>
              <a:rPr lang="fa-IR" sz="4600" b="1" dirty="0" smtClean="0">
                <a:solidFill>
                  <a:srgbClr val="000099"/>
                </a:solidFill>
              </a:rPr>
              <a:t>(شیلد):</a:t>
            </a: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smtClean="0">
                <a:latin typeface="B Yagut"/>
              </a:rPr>
              <a:t>حساس </a:t>
            </a:r>
            <a:r>
              <a:rPr lang="fa-IR" sz="5100" dirty="0">
                <a:latin typeface="B Yagut"/>
              </a:rPr>
              <a:t>ترین عضو بدن انسان چشم است که باید از هر گونه آسیبی مصون بماند ، زخم و جراحت چشم به سختی قابل علاج می باشد و در صورت وارد شدن جسم خارجی در آن ضربه شدید به چشم وارد شده و ضایعات عمیقی که احتمالا کوري را نیز به دنبال دارد ، عارضمی گردد . استفاده از عینک هاي حفاظتی مناسب یکی از راه هاي جلوگیري خطرات چشمی انسان می باشد .</a:t>
            </a:r>
          </a:p>
          <a:p>
            <a:pPr marL="0" indent="0" algn="just">
              <a:lnSpc>
                <a:spcPct val="120000"/>
              </a:lnSpc>
              <a:buNone/>
            </a:pPr>
            <a:r>
              <a:rPr lang="fa-IR" sz="5100" dirty="0">
                <a:latin typeface="B Yagut"/>
              </a:rPr>
              <a:t>کارگرانی که در مشاغل زیر کار می کنند نیاز به عینک حفاظتی دارند :</a:t>
            </a:r>
          </a:p>
          <a:p>
            <a:pPr marL="0" indent="0" algn="just">
              <a:lnSpc>
                <a:spcPct val="120000"/>
              </a:lnSpc>
              <a:buNone/>
            </a:pPr>
            <a:r>
              <a:rPr lang="fa-IR" sz="5100" dirty="0">
                <a:latin typeface="B Yagut"/>
              </a:rPr>
              <a:t>ریخته گري ، جوشکاري ، تراشکاري ، سنگ سمباده ، دستگاه هاي کنکاسور ، کوبیدن چکش ، محل هاي پر گرد و غبار و غیره . ضمنا در محل هایی که گاز ، دود و مایعات مضر شیمیایی مانند اسیدها و قلیا ها ، ممکن است باعث سوزاندن چشم یا زخم شدن آن شود.</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941168"/>
            <a:ext cx="158417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6723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4624"/>
            <a:ext cx="8424936" cy="5688632"/>
          </a:xfrm>
        </p:spPr>
        <p:txBody>
          <a:bodyPr>
            <a:normAutofit fontScale="550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endParaRPr lang="fa-IR" sz="4400" b="1" dirty="0" smtClean="0">
              <a:solidFill>
                <a:srgbClr val="FF0000"/>
              </a:solidFill>
            </a:endParaRPr>
          </a:p>
          <a:p>
            <a:pPr marL="0" indent="0" algn="ctr">
              <a:lnSpc>
                <a:spcPct val="170000"/>
              </a:lnSpc>
              <a:buNone/>
            </a:pPr>
            <a:endParaRPr lang="fa-IR" sz="2000" b="1" dirty="0">
              <a:solidFill>
                <a:srgbClr val="FF0000"/>
              </a:solidFill>
            </a:endParaRPr>
          </a:p>
          <a:p>
            <a:pPr marL="0" indent="0" algn="ctr">
              <a:lnSpc>
                <a:spcPct val="120000"/>
              </a:lnSpc>
              <a:buNone/>
            </a:pPr>
            <a:r>
              <a:rPr lang="fa-IR" sz="4600" b="1" dirty="0" smtClean="0">
                <a:solidFill>
                  <a:srgbClr val="000099"/>
                </a:solidFill>
              </a:rPr>
              <a:t>عینک حفاظتی </a:t>
            </a:r>
            <a:r>
              <a:rPr lang="fa-IR" sz="4600" b="1" dirty="0">
                <a:solidFill>
                  <a:srgbClr val="000099"/>
                </a:solidFill>
              </a:rPr>
              <a:t>و حفاظ تمام صورت </a:t>
            </a:r>
            <a:r>
              <a:rPr lang="fa-IR" sz="4600" b="1" dirty="0" smtClean="0">
                <a:solidFill>
                  <a:srgbClr val="000099"/>
                </a:solidFill>
              </a:rPr>
              <a:t>(شیلد):</a:t>
            </a: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a:latin typeface="B Yagut"/>
              </a:rPr>
              <a:t>عینک هاي حفاظتی کارگران ریخته گر ضمن اینکه اشعه ماوراء بنفش و اشعه خیره کننده را جذب می کند ، در برابر گرما و حرارت نیز مقاوم است ، عینک هاي ضد اسید و عینک هاي مورد استفاده در مقابل دودهاي خطرناك و ناراحت کننده باید دوره آنها از طرف داخل مجهز به جنس نرم و نسوز قابل انعطاف باشد و کاملا روي صورت چسبیده و فاقد هر گونه منفذي باشند . </a:t>
            </a:r>
          </a:p>
          <a:p>
            <a:pPr marL="0" indent="0" algn="just">
              <a:lnSpc>
                <a:spcPct val="120000"/>
              </a:lnSpc>
              <a:buNone/>
            </a:pPr>
            <a:r>
              <a:rPr lang="fa-IR" sz="5100" dirty="0" smtClean="0">
                <a:latin typeface="B Yagut"/>
              </a:rPr>
              <a:t>با </a:t>
            </a:r>
            <a:r>
              <a:rPr lang="fa-IR" sz="5100" dirty="0">
                <a:latin typeface="B Yagut"/>
              </a:rPr>
              <a:t>شیشه هاي رنگی جهت جلوگیري از خیره شدن و خستگی </a:t>
            </a:r>
            <a:r>
              <a:rPr lang="fa-IR" sz="5100" dirty="0" smtClean="0">
                <a:latin typeface="B Yagut"/>
              </a:rPr>
              <a:t>چشم می باشد. </a:t>
            </a:r>
            <a:endParaRPr lang="fa-IR" sz="5100" dirty="0">
              <a:latin typeface="B Yagut"/>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235575"/>
            <a:ext cx="280987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837187"/>
            <a:ext cx="2137668" cy="190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4510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4624"/>
            <a:ext cx="8424936" cy="5688632"/>
          </a:xfrm>
        </p:spPr>
        <p:txBody>
          <a:bodyPr>
            <a:normAutofit fontScale="475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endParaRPr lang="fa-IR" sz="4400" b="1" dirty="0" smtClean="0">
              <a:solidFill>
                <a:srgbClr val="FF0000"/>
              </a:solidFill>
            </a:endParaRPr>
          </a:p>
          <a:p>
            <a:pPr marL="0" indent="0" algn="ctr">
              <a:lnSpc>
                <a:spcPct val="170000"/>
              </a:lnSpc>
              <a:buNone/>
            </a:pPr>
            <a:endParaRPr lang="fa-IR" sz="2000" b="1" dirty="0">
              <a:solidFill>
                <a:srgbClr val="FF0000"/>
              </a:solidFill>
            </a:endParaRPr>
          </a:p>
          <a:p>
            <a:pPr marL="0" indent="0" algn="ctr">
              <a:lnSpc>
                <a:spcPct val="120000"/>
              </a:lnSpc>
              <a:buNone/>
            </a:pPr>
            <a:r>
              <a:rPr lang="fa-IR" sz="4600" b="1" dirty="0">
                <a:solidFill>
                  <a:srgbClr val="000099"/>
                </a:solidFill>
              </a:rPr>
              <a:t>حفاظت شنوایی، ایر پلاك و ایرماف: </a:t>
            </a: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smtClean="0">
                <a:latin typeface="B Yagut"/>
              </a:rPr>
              <a:t>در </a:t>
            </a:r>
            <a:r>
              <a:rPr lang="fa-IR" sz="5100" dirty="0">
                <a:latin typeface="B Yagut"/>
              </a:rPr>
              <a:t>مکانهایی که سر و صدا بیش از حد مجاز باشد(بیش از 85 </a:t>
            </a:r>
            <a:r>
              <a:rPr lang="fa-IR" sz="5100" dirty="0" smtClean="0">
                <a:latin typeface="B Yagut"/>
              </a:rPr>
              <a:t>دسی بل</a:t>
            </a:r>
            <a:r>
              <a:rPr lang="fa-IR" sz="5100" dirty="0">
                <a:latin typeface="B Yagut"/>
              </a:rPr>
              <a:t>) و کارگاه هایی که سر و صدا باعث رنجش گوش کارگران می شود باید حتما از حفاظ گوش استفاده شود ایر پلاگ هاي یاد شده با دست شکل گرفته و با کمی فشار در مجراي شنوایی جاي می گیرند .پس دست ها باید هنگام شکل دهی به آنها تمیز باشند. این نوع ایر پلاگ ها در شروع شیفت کاري به دقت در مجراي گوش قرار گرفته و در طول آن جابجا نشوند مگر مجبور باشید و آن هم با دست هاي تمیز. ایرماف ها وسایل حفاظت از شنوایی هستند که با قرارگیري در روي گوش و پوشاندن لاله آن از رسیدن امواج صوتی به گوش جلوگیري می کنند این نوع وسایل حفاظتی به گوشی هاي فنجانی معروفند.</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941168"/>
            <a:ext cx="2316163"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973910"/>
            <a:ext cx="185896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705350"/>
            <a:ext cx="2163763"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05" y="4941168"/>
            <a:ext cx="159067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32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itchFamily="2" charset="-78"/>
              </a:rPr>
              <a:t>شبه حوادث</a:t>
            </a:r>
            <a:r>
              <a:rPr lang="en-US" dirty="0">
                <a:cs typeface="B Titr" pitchFamily="2" charset="-78"/>
              </a:rPr>
              <a:t>(near miss) </a:t>
            </a:r>
            <a:endParaRPr lang="fa-IR" dirty="0">
              <a:cs typeface="B Titr" pitchFamily="2" charset="-78"/>
            </a:endParaRPr>
          </a:p>
        </p:txBody>
      </p:sp>
      <p:sp>
        <p:nvSpPr>
          <p:cNvPr id="3" name="Content Placeholder 2"/>
          <p:cNvSpPr>
            <a:spLocks noGrp="1"/>
          </p:cNvSpPr>
          <p:nvPr>
            <p:ph idx="1"/>
          </p:nvPr>
        </p:nvSpPr>
        <p:spPr>
          <a:xfrm>
            <a:off x="357158" y="1428736"/>
            <a:ext cx="8572560" cy="5429264"/>
          </a:xfrm>
        </p:spPr>
        <p:txBody>
          <a:bodyPr>
            <a:normAutofit fontScale="92500" lnSpcReduction="20000"/>
          </a:bodyPr>
          <a:lstStyle/>
          <a:p>
            <a:pPr algn="just"/>
            <a:r>
              <a:rPr lang="ar-SA" dirty="0">
                <a:cs typeface="B Yagut" pitchFamily="2" charset="-78"/>
              </a:rPr>
              <a:t>طبق بررسیهاي انجام شده، مشخص شده است که وقتی در یک کارگاه یک حادثه شدید اتفاق افتاده</a:t>
            </a:r>
            <a:r>
              <a:rPr lang="ar-SA" dirty="0" smtClean="0">
                <a:cs typeface="B Yagut" pitchFamily="2" charset="-78"/>
              </a:rPr>
              <a:t>، تعداد حوادث کوچک و جزیی بیشتر بوده است، تعداد شبه حوادث</a:t>
            </a:r>
            <a:r>
              <a:rPr lang="en-US" dirty="0" smtClean="0">
                <a:cs typeface="B Yagut" pitchFamily="2" charset="-78"/>
              </a:rPr>
              <a:t>(near miss) </a:t>
            </a:r>
            <a:r>
              <a:rPr lang="ar-SA" dirty="0" smtClean="0">
                <a:cs typeface="B Yagut" pitchFamily="2" charset="-78"/>
              </a:rPr>
              <a:t> نیز </a:t>
            </a:r>
            <a:r>
              <a:rPr lang="ar-SA" dirty="0">
                <a:cs typeface="B Yagut" pitchFamily="2" charset="-78"/>
              </a:rPr>
              <a:t>به مراتب بیشتر از </a:t>
            </a:r>
            <a:r>
              <a:rPr lang="ar-SA" dirty="0" smtClean="0">
                <a:cs typeface="B Yagut" pitchFamily="2" charset="-78"/>
              </a:rPr>
              <a:t>آن </a:t>
            </a:r>
            <a:r>
              <a:rPr lang="ar-SA" dirty="0">
                <a:cs typeface="B Yagut" pitchFamily="2" charset="-78"/>
              </a:rPr>
              <a:t>بوده </a:t>
            </a:r>
            <a:r>
              <a:rPr lang="ar-SA" dirty="0" smtClean="0">
                <a:cs typeface="B Yagut" pitchFamily="2" charset="-78"/>
              </a:rPr>
              <a:t>است</a:t>
            </a:r>
            <a:r>
              <a:rPr lang="en-US" dirty="0" smtClean="0">
                <a:cs typeface="B Yagut" pitchFamily="2" charset="-78"/>
              </a:rPr>
              <a:t> 600) </a:t>
            </a:r>
            <a:r>
              <a:rPr lang="ar-SA" dirty="0">
                <a:cs typeface="B Yagut" pitchFamily="2" charset="-78"/>
              </a:rPr>
              <a:t>به </a:t>
            </a:r>
            <a:r>
              <a:rPr lang="ar-SA" dirty="0" smtClean="0">
                <a:cs typeface="B Yagut" pitchFamily="2" charset="-78"/>
              </a:rPr>
              <a:t>یک</a:t>
            </a:r>
            <a:r>
              <a:rPr lang="en-US" dirty="0" smtClean="0">
                <a:cs typeface="B Yagut" pitchFamily="2" charset="-78"/>
              </a:rPr>
              <a:t>. (</a:t>
            </a:r>
            <a:r>
              <a:rPr lang="ar-SA" dirty="0" smtClean="0">
                <a:cs typeface="B Yagut" pitchFamily="2" charset="-78"/>
              </a:rPr>
              <a:t>ضمن </a:t>
            </a:r>
            <a:r>
              <a:rPr lang="ar-SA" dirty="0">
                <a:cs typeface="B Yagut" pitchFamily="2" charset="-78"/>
              </a:rPr>
              <a:t>اینکه شبه حوادث که منجر به صدمه به افراد نشده است، کمتر ثبت و گزارش میشوند</a:t>
            </a:r>
            <a:r>
              <a:rPr lang="en-US" dirty="0">
                <a:cs typeface="B Yagut" pitchFamily="2" charset="-78"/>
              </a:rPr>
              <a:t>. </a:t>
            </a:r>
            <a:r>
              <a:rPr lang="ar-SA" dirty="0">
                <a:cs typeface="B Yagut" pitchFamily="2" charset="-78"/>
              </a:rPr>
              <a:t>به همین دلیل شبه حوادث که چه بسا هر کدام استعداد ایجاد یک حادثه شدید را نیز داشته باشند ، بصورت حوادث پنهان در کارگاه باقی میمانند و اقدامات اصلاحی نیز در مورد آنها صورت </a:t>
            </a:r>
            <a:r>
              <a:rPr lang="ar-SA" dirty="0" smtClean="0">
                <a:cs typeface="B Yagut" pitchFamily="2" charset="-78"/>
              </a:rPr>
              <a:t>نمی</a:t>
            </a:r>
            <a:r>
              <a:rPr lang="fa-IR" dirty="0" smtClean="0">
                <a:cs typeface="B Yagut" pitchFamily="2" charset="-78"/>
              </a:rPr>
              <a:t> </a:t>
            </a:r>
            <a:r>
              <a:rPr lang="ar-SA" dirty="0" smtClean="0">
                <a:cs typeface="B Yagut" pitchFamily="2" charset="-78"/>
              </a:rPr>
              <a:t>گیرد</a:t>
            </a:r>
            <a:r>
              <a:rPr lang="en-US" dirty="0">
                <a:cs typeface="B Yagut" pitchFamily="2" charset="-78"/>
              </a:rPr>
              <a:t>. </a:t>
            </a:r>
            <a:r>
              <a:rPr lang="ar-SA" dirty="0">
                <a:cs typeface="B Yagut" pitchFamily="2" charset="-78"/>
              </a:rPr>
              <a:t>لذا بایستی شبه حوادث را ثبت و گزارش نمود و نسبت به اصلاح موارد غیر ایمن در محیط کار اقدامات لازم را انجام داد</a:t>
            </a:r>
            <a:r>
              <a:rPr lang="en-US" dirty="0">
                <a:cs typeface="B Yagut" pitchFamily="2" charset="-78"/>
              </a:rPr>
              <a:t>. </a:t>
            </a:r>
            <a:r>
              <a:rPr lang="ar-SA" dirty="0">
                <a:cs typeface="B Yagut" pitchFamily="2" charset="-78"/>
              </a:rPr>
              <a:t>به این ترتیب میتوان امیدوار بود که حوادث شدید از راس هرم حوادث نیز حذف شوند و چنین حوادثی در کارگاه اتفاق نیافتند</a:t>
            </a:r>
            <a:r>
              <a:rPr lang="en-US" dirty="0">
                <a:cs typeface="B Yagut" pitchFamily="2" charset="-78"/>
              </a:rPr>
              <a:t>.</a:t>
            </a:r>
          </a:p>
          <a:p>
            <a:endParaRPr lang="fa-I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4624"/>
            <a:ext cx="8424936" cy="5688632"/>
          </a:xfrm>
        </p:spPr>
        <p:txBody>
          <a:bodyPr>
            <a:normAutofit fontScale="47500" lnSpcReduction="20000"/>
          </a:bodyPr>
          <a:lstStyle/>
          <a:p>
            <a:pPr marL="0" indent="0" algn="ctr">
              <a:lnSpc>
                <a:spcPct val="170000"/>
              </a:lnSpc>
              <a:buNone/>
            </a:pPr>
            <a:r>
              <a:rPr lang="fa-IR" sz="4400" b="1" dirty="0">
                <a:solidFill>
                  <a:srgbClr val="FF0000"/>
                </a:solidFill>
              </a:rPr>
              <a:t>استفاده از وسایل </a:t>
            </a:r>
            <a:r>
              <a:rPr lang="fa-IR" sz="4400" b="1" dirty="0" smtClean="0">
                <a:solidFill>
                  <a:srgbClr val="FF0000"/>
                </a:solidFill>
              </a:rPr>
              <a:t>حفاظت فردي </a:t>
            </a:r>
            <a:r>
              <a:rPr lang="fa-IR" sz="4400" b="1" dirty="0">
                <a:solidFill>
                  <a:srgbClr val="FF0000"/>
                </a:solidFill>
              </a:rPr>
              <a:t>و چگونگی بکارگیري آن </a:t>
            </a:r>
            <a:endParaRPr lang="fa-IR" sz="4400" b="1" dirty="0" smtClean="0">
              <a:solidFill>
                <a:srgbClr val="FF0000"/>
              </a:solidFill>
            </a:endParaRPr>
          </a:p>
          <a:p>
            <a:pPr marL="0" indent="0" algn="ctr">
              <a:lnSpc>
                <a:spcPct val="170000"/>
              </a:lnSpc>
              <a:buNone/>
            </a:pPr>
            <a:endParaRPr lang="fa-IR" sz="2000" b="1" dirty="0">
              <a:solidFill>
                <a:srgbClr val="FF0000"/>
              </a:solidFill>
            </a:endParaRPr>
          </a:p>
          <a:p>
            <a:pPr marL="0" indent="0" algn="ctr">
              <a:lnSpc>
                <a:spcPct val="120000"/>
              </a:lnSpc>
              <a:buNone/>
            </a:pPr>
            <a:r>
              <a:rPr lang="fa-IR" sz="4600" b="1" dirty="0">
                <a:solidFill>
                  <a:srgbClr val="000099"/>
                </a:solidFill>
              </a:rPr>
              <a:t>حفاظت شنوایی، ایر پلاك و ایرماف: </a:t>
            </a: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smtClean="0">
                <a:latin typeface="B Yagut"/>
              </a:rPr>
              <a:t>در </a:t>
            </a:r>
            <a:r>
              <a:rPr lang="fa-IR" sz="5100" dirty="0">
                <a:latin typeface="B Yagut"/>
              </a:rPr>
              <a:t>مکانهایی که سر و صدا بیش از حد مجاز باشد(بیش از 85 </a:t>
            </a:r>
            <a:r>
              <a:rPr lang="fa-IR" sz="5100" dirty="0" smtClean="0">
                <a:latin typeface="B Yagut"/>
              </a:rPr>
              <a:t>دسی بل</a:t>
            </a:r>
            <a:r>
              <a:rPr lang="fa-IR" sz="5100" dirty="0">
                <a:latin typeface="B Yagut"/>
              </a:rPr>
              <a:t>) و کارگاه هایی که سر و صدا باعث رنجش گوش کارگران می شود باید حتما از حفاظ گوش استفاده شود ایر پلاگ هاي یاد شده با دست شکل گرفته و با کمی فشار در مجراي شنوایی جاي می گیرند .پس دست ها باید هنگام شکل دهی به آنها تمیز باشند. این نوع ایر پلاگ ها در شروع شیفت کاري به دقت در مجراي گوش قرار گرفته و در طول آن جابجا نشوند مگر مجبور باشید و آن هم با دست هاي تمیز. ایرماف ها وسایل حفاظت از شنوایی هستند که با قرارگیري در روي گوش و پوشاندن لاله آن از رسیدن امواج صوتی به گوش جلوگیري می کنند این نوع وسایل حفاظتی به گوشی هاي فنجانی معروفند.</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941168"/>
            <a:ext cx="2316163"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973910"/>
            <a:ext cx="185896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705350"/>
            <a:ext cx="2163763"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05" y="4941168"/>
            <a:ext cx="159067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4008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6004" y="44624"/>
            <a:ext cx="6816476" cy="6408712"/>
          </a:xfrm>
        </p:spPr>
        <p:txBody>
          <a:bodyPr>
            <a:normAutofit fontScale="55000" lnSpcReduction="20000"/>
          </a:bodyPr>
          <a:lstStyle/>
          <a:p>
            <a:pPr marL="0" indent="0" algn="ctr">
              <a:lnSpc>
                <a:spcPct val="170000"/>
              </a:lnSpc>
              <a:buNone/>
            </a:pPr>
            <a:r>
              <a:rPr lang="fa-IR" sz="5100" b="1" dirty="0" smtClean="0">
                <a:solidFill>
                  <a:srgbClr val="FF0000"/>
                </a:solidFill>
              </a:rPr>
              <a:t>استفاده از وسایل حفاظت فردي و چگونگی بکارگیري آن </a:t>
            </a:r>
          </a:p>
          <a:p>
            <a:pPr marL="0" indent="0" algn="ctr">
              <a:lnSpc>
                <a:spcPct val="170000"/>
              </a:lnSpc>
              <a:buNone/>
            </a:pPr>
            <a:endParaRPr lang="fa-IR" sz="2000" b="1" dirty="0">
              <a:solidFill>
                <a:srgbClr val="FF0000"/>
              </a:solidFill>
            </a:endParaRPr>
          </a:p>
          <a:p>
            <a:pPr marL="0" indent="0" algn="ctr">
              <a:lnSpc>
                <a:spcPct val="120000"/>
              </a:lnSpc>
              <a:buNone/>
            </a:pPr>
            <a:r>
              <a:rPr lang="fa-IR" sz="5100" b="1" dirty="0">
                <a:solidFill>
                  <a:srgbClr val="000099"/>
                </a:solidFill>
              </a:rPr>
              <a:t>حفاظت </a:t>
            </a:r>
            <a:r>
              <a:rPr lang="fa-IR" sz="5100" b="1" dirty="0" smtClean="0">
                <a:solidFill>
                  <a:srgbClr val="000099"/>
                </a:solidFill>
              </a:rPr>
              <a:t>تنفسی </a:t>
            </a:r>
            <a:r>
              <a:rPr lang="fa-IR" sz="5100" b="1" dirty="0">
                <a:solidFill>
                  <a:srgbClr val="000099"/>
                </a:solidFill>
              </a:rPr>
              <a:t>و ماسکها:</a:t>
            </a: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smtClean="0">
                <a:latin typeface="B Yagut"/>
              </a:rPr>
              <a:t>بطور </a:t>
            </a:r>
            <a:r>
              <a:rPr lang="fa-IR" sz="5100" dirty="0">
                <a:latin typeface="B Yagut"/>
              </a:rPr>
              <a:t>کلی در کارگاه هایی که گرد و غبار یا گازهاي زیان آور و سمی تولید می شود ، در صورتی که امکان تهویه مناسب در کارگاه وجود نداشته باشد ، می بایست براي کارگران جهت جلوگیري از ورود گازهاي زیان آور و یا گرد و غبار به داخل محدوده تنفسی آنها ماسک هاي حفاظتی مناسب تهیه و در اختیارشان قرار گیرد</a:t>
            </a:r>
            <a:r>
              <a:rPr lang="fa-IR" sz="5100" dirty="0" smtClean="0">
                <a:latin typeface="B Yagut"/>
              </a:rPr>
              <a:t>:</a:t>
            </a:r>
          </a:p>
          <a:p>
            <a:pPr marL="0" indent="0" algn="just">
              <a:lnSpc>
                <a:spcPct val="120000"/>
              </a:lnSpc>
              <a:buNone/>
            </a:pPr>
            <a:r>
              <a:rPr lang="fa-IR" sz="5100" dirty="0" smtClean="0">
                <a:latin typeface="B Yagut"/>
              </a:rPr>
              <a:t>1- ماسکهاي </a:t>
            </a:r>
            <a:r>
              <a:rPr lang="fa-IR" sz="5100" dirty="0">
                <a:latin typeface="B Yagut"/>
              </a:rPr>
              <a:t>فیلتر دار ضد گرد و غبار</a:t>
            </a:r>
          </a:p>
          <a:p>
            <a:pPr marL="0" indent="0" algn="just">
              <a:lnSpc>
                <a:spcPct val="120000"/>
              </a:lnSpc>
              <a:buNone/>
            </a:pPr>
            <a:r>
              <a:rPr lang="fa-IR" sz="5100" dirty="0" smtClean="0">
                <a:latin typeface="B Yagut"/>
              </a:rPr>
              <a:t>2- ماسک </a:t>
            </a:r>
            <a:r>
              <a:rPr lang="fa-IR" sz="5100" dirty="0">
                <a:latin typeface="B Yagut"/>
              </a:rPr>
              <a:t>هاي فیلتردار ضد گاز </a:t>
            </a:r>
          </a:p>
          <a:p>
            <a:pPr marL="0" indent="0" algn="just">
              <a:lnSpc>
                <a:spcPct val="120000"/>
              </a:lnSpc>
              <a:buNone/>
            </a:pPr>
            <a:r>
              <a:rPr lang="fa-IR" sz="5100" dirty="0" smtClean="0">
                <a:latin typeface="B Yagut"/>
              </a:rPr>
              <a:t>3-ماسک </a:t>
            </a:r>
            <a:r>
              <a:rPr lang="fa-IR" sz="5100" dirty="0">
                <a:latin typeface="B Yagut"/>
              </a:rPr>
              <a:t>هاي هوارسان، مجهز به کپسول </a:t>
            </a:r>
            <a:r>
              <a:rPr lang="fa-IR" sz="5100" dirty="0" smtClean="0">
                <a:latin typeface="B Yagut"/>
              </a:rPr>
              <a:t>هوا</a:t>
            </a:r>
            <a:endParaRPr lang="fa-IR" sz="5100" dirty="0">
              <a:latin typeface="B Yagut"/>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57797"/>
            <a:ext cx="1968500"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4308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6004" y="44624"/>
            <a:ext cx="6816476" cy="6408712"/>
          </a:xfrm>
        </p:spPr>
        <p:txBody>
          <a:bodyPr>
            <a:normAutofit fontScale="55000" lnSpcReduction="20000"/>
          </a:bodyPr>
          <a:lstStyle/>
          <a:p>
            <a:pPr marL="0" indent="0" algn="ctr">
              <a:lnSpc>
                <a:spcPct val="170000"/>
              </a:lnSpc>
              <a:buNone/>
            </a:pPr>
            <a:r>
              <a:rPr lang="fa-IR" sz="5100" b="1" dirty="0" smtClean="0">
                <a:solidFill>
                  <a:srgbClr val="FF0000"/>
                </a:solidFill>
              </a:rPr>
              <a:t>استفاده از وسایل حفاظت فردي و چگونگی بکارگیري آن </a:t>
            </a:r>
            <a:endParaRPr lang="fa-IR" sz="2000" b="1" dirty="0">
              <a:solidFill>
                <a:srgbClr val="FF0000"/>
              </a:solidFill>
            </a:endParaRPr>
          </a:p>
          <a:p>
            <a:pPr marL="0" indent="0" algn="ctr">
              <a:lnSpc>
                <a:spcPct val="120000"/>
              </a:lnSpc>
              <a:buNone/>
            </a:pPr>
            <a:r>
              <a:rPr lang="fa-IR" sz="5100" b="1" dirty="0" smtClean="0">
                <a:solidFill>
                  <a:srgbClr val="000099"/>
                </a:solidFill>
              </a:rPr>
              <a:t>ماسکهاي </a:t>
            </a:r>
            <a:r>
              <a:rPr lang="fa-IR" sz="5100" b="1" dirty="0">
                <a:solidFill>
                  <a:srgbClr val="000099"/>
                </a:solidFill>
              </a:rPr>
              <a:t>فیلتر دار ضد گرد و </a:t>
            </a:r>
            <a:r>
              <a:rPr lang="fa-IR" sz="5100" b="1" dirty="0" smtClean="0">
                <a:solidFill>
                  <a:srgbClr val="000099"/>
                </a:solidFill>
              </a:rPr>
              <a:t>غبار</a:t>
            </a:r>
            <a:endParaRPr lang="fa-IR" sz="5100" b="1" dirty="0">
              <a:solidFill>
                <a:srgbClr val="000099"/>
              </a:solidFill>
            </a:endParaRPr>
          </a:p>
          <a:p>
            <a:pPr marL="0" indent="0" algn="ctr">
              <a:lnSpc>
                <a:spcPct val="120000"/>
              </a:lnSpc>
              <a:buNone/>
            </a:pPr>
            <a:endParaRPr lang="fa-IR" sz="2100" b="1" dirty="0">
              <a:solidFill>
                <a:srgbClr val="000099"/>
              </a:solidFill>
            </a:endParaRPr>
          </a:p>
          <a:p>
            <a:pPr marL="0" indent="0" algn="just">
              <a:lnSpc>
                <a:spcPct val="120000"/>
              </a:lnSpc>
              <a:buNone/>
            </a:pPr>
            <a:r>
              <a:rPr lang="fa-IR" sz="5100" dirty="0">
                <a:latin typeface="B Yagut"/>
              </a:rPr>
              <a:t>ماسک هاي مذکور داراي فیلترهایی از جنس کاغذي ، پنبه و الیاف مختلف بوده و موقع استفاده گرد و غبارهاي معلق در محیط کار ازطریق فیلترهاي مذکور جذب می شود . فیلتر ماسک هاي مذکور رامی توان تمیز یا تعویض </a:t>
            </a:r>
            <a:r>
              <a:rPr lang="fa-IR" sz="5100" dirty="0" smtClean="0">
                <a:latin typeface="B Yagut"/>
              </a:rPr>
              <a:t>نمود. </a:t>
            </a:r>
            <a:r>
              <a:rPr lang="fa-IR" sz="5100" dirty="0">
                <a:latin typeface="B Yagut"/>
              </a:rPr>
              <a:t>در بعضی از کارگاه ها که کارگران هنگام کار در معرض گرد و غبار قرار دارند، استفاده ماسک هاي فیلتردار ممکن است باعث عرق کردن اطراف دهان و بینی شود ، می توان از این نوع ماسک ها و یا از ماسک هاي کاغذي یک بار مصرف ، استفاده نمود گاهی نیز از پارچه هاي نازك یا گاز استریل چند لایه ماسک موقت تهیه و مقابل دهان و بینی قرار می دهند </a:t>
            </a:r>
            <a:r>
              <a:rPr lang="fa-IR" sz="5100" dirty="0" smtClean="0">
                <a:latin typeface="B Yagut"/>
              </a:rPr>
              <a:t>.</a:t>
            </a:r>
            <a:endParaRPr lang="fa-IR" sz="5100" dirty="0">
              <a:latin typeface="B Yagut"/>
            </a:endParaRPr>
          </a:p>
        </p:txBody>
      </p:sp>
      <p:sp>
        <p:nvSpPr>
          <p:cNvPr id="2" name="Rectangle 1"/>
          <p:cNvSpPr/>
          <p:nvPr/>
        </p:nvSpPr>
        <p:spPr>
          <a:xfrm rot="17829849">
            <a:off x="-339141" y="1320512"/>
            <a:ext cx="2664512" cy="461665"/>
          </a:xfrm>
          <a:prstGeom prst="rect">
            <a:avLst/>
          </a:prstGeom>
        </p:spPr>
        <p:txBody>
          <a:bodyPr wrap="none">
            <a:spAutoFit/>
          </a:bodyPr>
          <a:lstStyle/>
          <a:p>
            <a:r>
              <a:rPr lang="fa-IR" sz="2400" b="1" dirty="0">
                <a:solidFill>
                  <a:srgbClr val="CC3300"/>
                </a:solidFill>
              </a:rPr>
              <a:t>حفاظت تنفسی و </a:t>
            </a:r>
            <a:r>
              <a:rPr lang="fa-IR" sz="2400" b="1" dirty="0" smtClean="0">
                <a:solidFill>
                  <a:srgbClr val="CC3300"/>
                </a:solidFill>
              </a:rPr>
              <a:t>ماسکها</a:t>
            </a:r>
            <a:endParaRPr lang="fa-IR" sz="2400" b="1" dirty="0">
              <a:solidFill>
                <a:srgbClr val="CC3300"/>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88" y="3717032"/>
            <a:ext cx="1249363"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4383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6004" y="44624"/>
            <a:ext cx="6816476" cy="6408712"/>
          </a:xfrm>
        </p:spPr>
        <p:txBody>
          <a:bodyPr>
            <a:normAutofit fontScale="32500" lnSpcReduction="20000"/>
          </a:bodyPr>
          <a:lstStyle/>
          <a:p>
            <a:pPr marL="0" indent="0" algn="ctr">
              <a:lnSpc>
                <a:spcPct val="170000"/>
              </a:lnSpc>
              <a:buNone/>
            </a:pPr>
            <a:r>
              <a:rPr lang="fa-IR" sz="6200" b="1" dirty="0" smtClean="0">
                <a:solidFill>
                  <a:srgbClr val="FF0000"/>
                </a:solidFill>
              </a:rPr>
              <a:t>استفاده از وسایل حفاظت فردي و چگونگی بکارگیري آن </a:t>
            </a:r>
            <a:endParaRPr lang="fa-IR" sz="6200" b="1" dirty="0">
              <a:solidFill>
                <a:srgbClr val="FF0000"/>
              </a:solidFill>
            </a:endParaRPr>
          </a:p>
          <a:p>
            <a:pPr marL="0" indent="0" algn="ctr">
              <a:lnSpc>
                <a:spcPct val="120000"/>
              </a:lnSpc>
              <a:buNone/>
            </a:pPr>
            <a:r>
              <a:rPr lang="fa-IR" sz="8600" b="1" dirty="0">
                <a:solidFill>
                  <a:srgbClr val="000099"/>
                </a:solidFill>
              </a:rPr>
              <a:t>ماسک هاي فیلتردار ضد گاز</a:t>
            </a:r>
          </a:p>
          <a:p>
            <a:pPr marL="0" indent="0" algn="ctr">
              <a:lnSpc>
                <a:spcPct val="120000"/>
              </a:lnSpc>
              <a:buNone/>
            </a:pPr>
            <a:endParaRPr lang="fa-IR" sz="2100" b="1" dirty="0">
              <a:solidFill>
                <a:srgbClr val="000099"/>
              </a:solidFill>
            </a:endParaRPr>
          </a:p>
          <a:p>
            <a:pPr marL="0" indent="0" algn="just">
              <a:lnSpc>
                <a:spcPct val="120000"/>
              </a:lnSpc>
              <a:buNone/>
            </a:pPr>
            <a:r>
              <a:rPr lang="fa-IR" sz="7400" dirty="0" smtClean="0">
                <a:latin typeface="B Yagut"/>
              </a:rPr>
              <a:t>در </a:t>
            </a:r>
            <a:r>
              <a:rPr lang="fa-IR" sz="7400" dirty="0">
                <a:latin typeface="B Yagut"/>
              </a:rPr>
              <a:t>محیط هاي کار که گازهاي سمی تولید می شوند مانند گاز کلر ، دي اکسید کربن ، بخارات اسید سولفوریک و غیره، باید از ماسک هاي فیلتر دار ضد گاز که داراي فیلترهاي جاذب و یا خنثی کننده هستند استفاده نمود و هنگام استفاده به زمان اعتبار و ظرفیت و نوع جاذب فیلتر آن توجه و دقت نمود و از صحت و دقت آن با توجه به نوع و غلظت گازها و مواد آلاینده اطمینان حاصل نمود. مدت استعمال هر فیلتر محدود بوده و پس از آنکه قابلیت خنثی کردن گاز مورد نظر را از دست داد باید بلافاصله تعویض شود . لازم به تذکر است که استفاده از ماسک هاي فیلتر دار تصفیه کننده در محل هاي کوچک که تهویه کامل نمی باشد و میزان اکسیژن آن کم می باشد یا ممکن است حاوي گازهاي ناشناخته و با غلظت زیاد باشند، مثل چاهاي فاضلاب و مخازن مواد شیمیایی ممنوع می باشد و در این مکانها بایستی از ماسک هاي هوارسان که همراه کپسول و یا پمپ هوارسان هستند استفاده نمود.</a:t>
            </a:r>
          </a:p>
        </p:txBody>
      </p:sp>
      <p:sp>
        <p:nvSpPr>
          <p:cNvPr id="2" name="Rectangle 1"/>
          <p:cNvSpPr/>
          <p:nvPr/>
        </p:nvSpPr>
        <p:spPr>
          <a:xfrm rot="17829849">
            <a:off x="-300927" y="1320512"/>
            <a:ext cx="2664512" cy="461665"/>
          </a:xfrm>
          <a:prstGeom prst="rect">
            <a:avLst/>
          </a:prstGeom>
        </p:spPr>
        <p:txBody>
          <a:bodyPr wrap="none">
            <a:spAutoFit/>
          </a:bodyPr>
          <a:lstStyle/>
          <a:p>
            <a:r>
              <a:rPr lang="fa-IR" sz="2400" b="1" dirty="0">
                <a:solidFill>
                  <a:srgbClr val="CC3300"/>
                </a:solidFill>
              </a:rPr>
              <a:t>حفاظت تنفسی و </a:t>
            </a:r>
            <a:r>
              <a:rPr lang="fa-IR" sz="2400" b="1" dirty="0" smtClean="0">
                <a:solidFill>
                  <a:srgbClr val="CC3300"/>
                </a:solidFill>
              </a:rPr>
              <a:t>ماسکها</a:t>
            </a:r>
            <a:endParaRPr lang="fa-IR" sz="2400" b="1" dirty="0">
              <a:solidFill>
                <a:srgbClr val="CC3300"/>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45" y="3446181"/>
            <a:ext cx="18954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8266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6004" y="44624"/>
            <a:ext cx="6816476" cy="6408712"/>
          </a:xfrm>
        </p:spPr>
        <p:txBody>
          <a:bodyPr>
            <a:normAutofit fontScale="325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r>
              <a:rPr lang="fa-IR" sz="8600" b="1" dirty="0">
                <a:solidFill>
                  <a:srgbClr val="000099"/>
                </a:solidFill>
              </a:rPr>
              <a:t>ماسک هاي هوارسان، مجهز به کپسول </a:t>
            </a:r>
            <a:r>
              <a:rPr lang="fa-IR" sz="8600" b="1" dirty="0" smtClean="0">
                <a:solidFill>
                  <a:srgbClr val="000099"/>
                </a:solidFill>
              </a:rPr>
              <a:t>هوا</a:t>
            </a:r>
          </a:p>
          <a:p>
            <a:pPr marL="0" indent="0" algn="ctr">
              <a:lnSpc>
                <a:spcPct val="120000"/>
              </a:lnSpc>
              <a:buNone/>
            </a:pPr>
            <a:endParaRPr lang="fa-IR" sz="2100" b="1" dirty="0">
              <a:solidFill>
                <a:srgbClr val="000099"/>
              </a:solidFill>
            </a:endParaRPr>
          </a:p>
          <a:p>
            <a:pPr marL="0" indent="0" algn="just">
              <a:lnSpc>
                <a:spcPct val="120000"/>
              </a:lnSpc>
              <a:buNone/>
            </a:pPr>
            <a:r>
              <a:rPr lang="fa-IR" sz="7400" dirty="0" smtClean="0">
                <a:latin typeface="B Yagut"/>
              </a:rPr>
              <a:t>با </a:t>
            </a:r>
            <a:r>
              <a:rPr lang="fa-IR" sz="7400" dirty="0">
                <a:latin typeface="B Yagut"/>
              </a:rPr>
              <a:t>توجه به اینکه در محل هایی که اکسیژن کافی وجود ندارد، استفاده از ماسک هاي فیلتر دار تصفیه کننده بی فایده خواهد بود.</a:t>
            </a:r>
          </a:p>
          <a:p>
            <a:pPr marL="0" indent="0" algn="just">
              <a:lnSpc>
                <a:spcPct val="120000"/>
              </a:lnSpc>
              <a:buNone/>
            </a:pPr>
            <a:r>
              <a:rPr lang="fa-IR" sz="7400" dirty="0">
                <a:latin typeface="B Yagut"/>
              </a:rPr>
              <a:t>معمولا براي نجات کارگران گرفتار شده در معادن یا حریق زدگان در دود و آتش </a:t>
            </a:r>
            <a:r>
              <a:rPr lang="fa-IR" sz="7400" dirty="0" smtClean="0">
                <a:latin typeface="B Yagut"/>
              </a:rPr>
              <a:t>یا کارگرانی </a:t>
            </a:r>
            <a:r>
              <a:rPr lang="fa-IR" sz="7400" dirty="0">
                <a:latin typeface="B Yagut"/>
              </a:rPr>
              <a:t>که در چاه ها دچار گاز گرفتگی میشوند و نجات مصدومین توسط گروههاي نجات، از کپسول- هاي هواي قابل حمل استفاده مینمایند . در بعضی موارد میتوان به جاي ماسک تنفسی مجهز به کپسول اکسیژن از ماسک تنفسی که داراي یک لوله لاستیکی بلند تا حدود 15 الی 20 متر است و توسط پمپ با هواي آزاد تماس دارد، استفاده نمود .استفاده از این نوع ماسک معمولا توسط کارگران تخلیه فاضلاب ها یا کارگران نقاش و غیره </a:t>
            </a:r>
            <a:r>
              <a:rPr lang="fa-IR" sz="7400" dirty="0" smtClean="0">
                <a:latin typeface="B Yagut"/>
              </a:rPr>
              <a:t>صورت می گیرد </a:t>
            </a:r>
            <a:r>
              <a:rPr lang="fa-IR" sz="7400" dirty="0">
                <a:latin typeface="B Yagut"/>
              </a:rPr>
              <a:t>.</a:t>
            </a:r>
          </a:p>
        </p:txBody>
      </p:sp>
      <p:sp>
        <p:nvSpPr>
          <p:cNvPr id="2" name="Rectangle 1"/>
          <p:cNvSpPr/>
          <p:nvPr/>
        </p:nvSpPr>
        <p:spPr>
          <a:xfrm rot="17829849">
            <a:off x="-300927" y="1320512"/>
            <a:ext cx="2664512" cy="461665"/>
          </a:xfrm>
          <a:prstGeom prst="rect">
            <a:avLst/>
          </a:prstGeom>
        </p:spPr>
        <p:txBody>
          <a:bodyPr wrap="none">
            <a:spAutoFit/>
          </a:bodyPr>
          <a:lstStyle/>
          <a:p>
            <a:r>
              <a:rPr lang="fa-IR" sz="2400" b="1" dirty="0">
                <a:solidFill>
                  <a:srgbClr val="CC3300"/>
                </a:solidFill>
              </a:rPr>
              <a:t>حفاظت تنفسی و </a:t>
            </a:r>
            <a:r>
              <a:rPr lang="fa-IR" sz="2400" b="1" dirty="0" smtClean="0">
                <a:solidFill>
                  <a:srgbClr val="CC3300"/>
                </a:solidFill>
              </a:rPr>
              <a:t>ماسکها</a:t>
            </a:r>
            <a:endParaRPr lang="fa-IR" sz="2400" b="1" dirty="0">
              <a:solidFill>
                <a:srgbClr val="CC3300"/>
              </a:solidFill>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26" y="3284984"/>
            <a:ext cx="162720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26" y="5013176"/>
            <a:ext cx="162720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79" y="5191124"/>
            <a:ext cx="3024337" cy="147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7010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4624"/>
            <a:ext cx="8568952" cy="6408712"/>
          </a:xfrm>
        </p:spPr>
        <p:txBody>
          <a:bodyPr>
            <a:normAutofit fontScale="325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r>
              <a:rPr lang="fa-IR" sz="8600" b="1" dirty="0">
                <a:solidFill>
                  <a:srgbClr val="000099"/>
                </a:solidFill>
              </a:rPr>
              <a:t>حفاظت سر، کلاه ایمنی مناسب:</a:t>
            </a:r>
          </a:p>
          <a:p>
            <a:pPr marL="0" indent="0" algn="ctr">
              <a:lnSpc>
                <a:spcPct val="120000"/>
              </a:lnSpc>
              <a:buNone/>
            </a:pPr>
            <a:endParaRPr lang="fa-IR" sz="2100" b="1" dirty="0">
              <a:solidFill>
                <a:srgbClr val="000099"/>
              </a:solidFill>
            </a:endParaRPr>
          </a:p>
          <a:p>
            <a:pPr marL="0" indent="0" algn="just">
              <a:lnSpc>
                <a:spcPct val="120000"/>
              </a:lnSpc>
              <a:buNone/>
            </a:pPr>
            <a:r>
              <a:rPr lang="fa-IR" sz="7400" dirty="0" smtClean="0">
                <a:latin typeface="B Yagut"/>
              </a:rPr>
              <a:t>کارگرانی </a:t>
            </a:r>
            <a:r>
              <a:rPr lang="fa-IR" sz="7400" dirty="0">
                <a:latin typeface="B Yagut"/>
              </a:rPr>
              <a:t>که هنگام انجام کار در معرضسقوط یا برخورد و پرتاب اشیاء روي سرشان هستند می بایست از کلاه حفاظتی </a:t>
            </a:r>
            <a:r>
              <a:rPr lang="fa-IR" sz="7400" dirty="0" smtClean="0">
                <a:latin typeface="B Yagut"/>
              </a:rPr>
              <a:t>استفاده کنند </a:t>
            </a:r>
            <a:r>
              <a:rPr lang="fa-IR" sz="7400" dirty="0">
                <a:latin typeface="B Yagut"/>
              </a:rPr>
              <a:t>. مانند کارگران ساختمانی ، کارگران معدنی ، باراندازها ، مقنی ها </a:t>
            </a:r>
            <a:r>
              <a:rPr lang="fa-IR" sz="7400" dirty="0" smtClean="0">
                <a:latin typeface="B Yagut"/>
              </a:rPr>
              <a:t>.</a:t>
            </a:r>
            <a:endParaRPr lang="fa-IR" sz="7400" dirty="0">
              <a:latin typeface="B Yagut"/>
            </a:endParaRPr>
          </a:p>
          <a:p>
            <a:pPr marL="0" indent="0" algn="just">
              <a:lnSpc>
                <a:spcPct val="120000"/>
              </a:lnSpc>
              <a:buNone/>
            </a:pPr>
            <a:r>
              <a:rPr lang="fa-IR" sz="7400" dirty="0">
                <a:solidFill>
                  <a:srgbClr val="000099"/>
                </a:solidFill>
                <a:latin typeface="B Yagut"/>
              </a:rPr>
              <a:t>مشخصات کلاه حفاظتی : </a:t>
            </a:r>
            <a:r>
              <a:rPr lang="fa-IR" sz="7400" dirty="0">
                <a:latin typeface="B Yagut"/>
              </a:rPr>
              <a:t>وزن کلاه به طور کامل نباید از 400 گرم تجاوز نماید ، کلاه ایمنی باید از مواد غیر قابل احتراق ساخته شده باشد ، در محل هایی که خطر برق گرفتگی وجود دارد جنس کلاه باید  عایق برق باشد ، دور تا دور کلاه لبه داشته باشد تا سر و گردن و صورت و پشت گردن کارگر را  محافظت نماید . ضمنا کلاه یک وسیله شخصی بوده و استفاده از آن توسط دیگري می بایست با ضد  عفونی نمودن داخل کلاه و در صورت لزوم تعویض چرم و نوارهاي داخل آن انجام شود .</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49" y="4797152"/>
            <a:ext cx="1759943"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8763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424936" cy="6408712"/>
          </a:xfrm>
        </p:spPr>
        <p:txBody>
          <a:bodyPr>
            <a:normAutofit fontScale="325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endParaRPr lang="fa-IR" sz="2500" b="1" dirty="0">
              <a:solidFill>
                <a:srgbClr val="000099"/>
              </a:solidFill>
            </a:endParaRPr>
          </a:p>
          <a:p>
            <a:pPr marL="0" indent="0" algn="ctr">
              <a:lnSpc>
                <a:spcPct val="120000"/>
              </a:lnSpc>
              <a:buNone/>
            </a:pPr>
            <a:r>
              <a:rPr lang="fa-IR" sz="8600" b="1" dirty="0">
                <a:solidFill>
                  <a:srgbClr val="000099"/>
                </a:solidFill>
              </a:rPr>
              <a:t>حفاظت پاها، کفش حفاظتی مناسب:</a:t>
            </a:r>
          </a:p>
          <a:p>
            <a:pPr marL="0" indent="0" algn="just">
              <a:lnSpc>
                <a:spcPct val="120000"/>
              </a:lnSpc>
              <a:buNone/>
            </a:pPr>
            <a:r>
              <a:rPr lang="fa-IR" sz="7400" dirty="0" smtClean="0">
                <a:latin typeface="B Yagut"/>
              </a:rPr>
              <a:t>زمانی </a:t>
            </a:r>
            <a:r>
              <a:rPr lang="fa-IR" sz="7400" dirty="0">
                <a:latin typeface="B Yagut"/>
              </a:rPr>
              <a:t>که خطر لغزش یا صدمه دیدگی پاها وجود دارد و در مورد  کارگرانی که موقع کار پاهایشان با مواد اسیدي و قلیائی </a:t>
            </a:r>
            <a:r>
              <a:rPr lang="fa-IR" sz="7400" dirty="0" smtClean="0">
                <a:latin typeface="B Yagut"/>
              </a:rPr>
              <a:t>تماس دارند </a:t>
            </a:r>
            <a:r>
              <a:rPr lang="fa-IR" sz="7400" dirty="0">
                <a:latin typeface="B Yagut"/>
              </a:rPr>
              <a:t>، در رطوبت کار می کنند ، در معرض سقوط اجسام سنگین قرار دارند ، خطر برق گرفتگی آنها را تهدید می کند و ... باید </a:t>
            </a:r>
            <a:r>
              <a:rPr lang="fa-IR" sz="7400" dirty="0" smtClean="0">
                <a:latin typeface="B Yagut"/>
              </a:rPr>
              <a:t>از کفش </a:t>
            </a:r>
            <a:r>
              <a:rPr lang="fa-IR" sz="7400" dirty="0">
                <a:latin typeface="B Yagut"/>
              </a:rPr>
              <a:t>حفاظتی متناسب با نوع کار استفاده نمایند . کارگرانی که با مواد خورنده سر و کار دارند از کفش لاستیکی بدون بند باید استفاده کرده و این کفش ها می بایست کاملا پا و قوزك پا را بپوشانند . کفش کارگرانی که در آب و رطوبت کار می کنند باید از نوع لاستیکی با ساق هاي بلند تا زانو باشد. کفش کسانی که در معرض سقوط اجسام سنگین می باشند باید داراي پنجه فولادي باشد و کفش کارگرانی که در معرض خطرات برق گرفتگی قرار دارند باید داراي تخت لاستیکی باشد و بالاخره در محل هایی که در اثر ایجاد جرقه امکان خطر انفجار و آتش سوزي وجود دارد ، به هیچ عنوان نباید از کفش میخ دار استفاده شود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357068"/>
            <a:ext cx="18954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0839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424936" cy="6408712"/>
          </a:xfrm>
        </p:spPr>
        <p:txBody>
          <a:bodyPr>
            <a:normAutofit fontScale="250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endParaRPr lang="fa-IR" sz="2500" b="1" dirty="0">
              <a:solidFill>
                <a:srgbClr val="000099"/>
              </a:solidFill>
            </a:endParaRPr>
          </a:p>
          <a:p>
            <a:pPr marL="0" indent="0" algn="ctr">
              <a:lnSpc>
                <a:spcPct val="120000"/>
              </a:lnSpc>
              <a:buNone/>
            </a:pPr>
            <a:r>
              <a:rPr lang="fa-IR" sz="8600" b="1" dirty="0">
                <a:solidFill>
                  <a:srgbClr val="000099"/>
                </a:solidFill>
              </a:rPr>
              <a:t>حفاظت پاها، کفش حفاظتی مناسب:</a:t>
            </a:r>
          </a:p>
          <a:p>
            <a:pPr marL="0" indent="0" algn="just">
              <a:lnSpc>
                <a:spcPct val="120000"/>
              </a:lnSpc>
              <a:buNone/>
            </a:pPr>
            <a:r>
              <a:rPr lang="fa-IR" sz="7400" dirty="0">
                <a:latin typeface="B Yagut"/>
              </a:rPr>
              <a:t>حفاظت دست ها:</a:t>
            </a:r>
          </a:p>
          <a:p>
            <a:pPr marL="0" indent="0" algn="just">
              <a:lnSpc>
                <a:spcPct val="120000"/>
              </a:lnSpc>
              <a:buNone/>
            </a:pPr>
            <a:r>
              <a:rPr lang="fa-IR" sz="7400" dirty="0">
                <a:latin typeface="B Yagut"/>
              </a:rPr>
              <a:t>(دستکشهاي حفاظتی، </a:t>
            </a:r>
            <a:r>
              <a:rPr lang="fa-IR" sz="7400" dirty="0" smtClean="0">
                <a:latin typeface="B Yagut"/>
              </a:rPr>
              <a:t>دستکش چرمی </a:t>
            </a:r>
            <a:r>
              <a:rPr lang="fa-IR" sz="7400" dirty="0">
                <a:latin typeface="B Yagut"/>
              </a:rPr>
              <a:t>و </a:t>
            </a:r>
            <a:r>
              <a:rPr lang="fa-IR" sz="7400" dirty="0" smtClean="0">
                <a:latin typeface="B Yagut"/>
              </a:rPr>
              <a:t>لاستیکی)براي </a:t>
            </a:r>
            <a:r>
              <a:rPr lang="fa-IR" sz="7400" dirty="0">
                <a:latin typeface="B Yagut"/>
              </a:rPr>
              <a:t>حفاظت دستها آنها در مقابل خطراتی مثل سوختگی در </a:t>
            </a:r>
            <a:r>
              <a:rPr lang="fa-IR" sz="7400" dirty="0" smtClean="0">
                <a:latin typeface="B Yagut"/>
              </a:rPr>
              <a:t>اثر گرما </a:t>
            </a:r>
            <a:r>
              <a:rPr lang="fa-IR" sz="7400" dirty="0">
                <a:latin typeface="B Yagut"/>
              </a:rPr>
              <a:t>، ساییدگی ، بریدگی و خراشیدگی باید از دستکش هاي  حفاظتی مناسب استفاده نمود ، بطوريکه ضمن حفاظت از </a:t>
            </a:r>
            <a:r>
              <a:rPr lang="fa-IR" sz="7400" dirty="0" smtClean="0">
                <a:latin typeface="B Yagut"/>
              </a:rPr>
              <a:t>دستها </a:t>
            </a:r>
            <a:r>
              <a:rPr lang="fa-IR" sz="7400" dirty="0">
                <a:latin typeface="B Yagut"/>
              </a:rPr>
              <a:t>هیچگونه ناراحتی نیز براي حرکت انگشتان ایجاد نکرده و باعث حساسیت پوست دست نیز نشوند .کارگرانی که با دستگاههایی مثل مته یا تراش و غیره که قسمت هاي گردان دارند و احتمال برخورد دستان کارگر با آنها وجود دارد و دقت عمل کارگر نیز به همراه استفاده از دستکش کم می شود نباید از دستکش استفاده کنند . انواع دستکش هایی که کارگران باید از آنها با توجه به شغلی که دارند استفاده کنند عبارتند از :</a:t>
            </a:r>
          </a:p>
          <a:p>
            <a:pPr marL="0" indent="0" algn="just">
              <a:lnSpc>
                <a:spcPct val="120000"/>
              </a:lnSpc>
              <a:buNone/>
            </a:pPr>
            <a:r>
              <a:rPr lang="fa-IR" sz="7400" dirty="0">
                <a:latin typeface="B Yagut"/>
              </a:rPr>
              <a:t>دستکش هاي چرمی براي کار جوشکاري و کار با فلزات و دستکش پنبه اي براي کارهاي حمل و نقل.دستکشهاي لاستیکی یا جنس مخصوص مشابه عایق الکتریسیته براي برق کاران ، دستکشهاي لاستیکی یا پلاستیکی براي جا به جا کردن ظروف اسید و مواد سمی و تحریک کننده و عفونی سر و کار دارند باید داراي شرایط زیر باشند :</a:t>
            </a:r>
          </a:p>
          <a:p>
            <a:pPr marL="0" indent="0" algn="just">
              <a:lnSpc>
                <a:spcPct val="120000"/>
              </a:lnSpc>
              <a:buNone/>
            </a:pPr>
            <a:r>
              <a:rPr lang="fa-IR" sz="7400" dirty="0">
                <a:latin typeface="B Yagut"/>
              </a:rPr>
              <a:t>- ساق آنها به قدري بلند باشد که بازوها را بپوشاند .</a:t>
            </a:r>
          </a:p>
          <a:p>
            <a:pPr marL="0" indent="0" algn="just">
              <a:lnSpc>
                <a:spcPct val="120000"/>
              </a:lnSpc>
              <a:buNone/>
            </a:pPr>
            <a:r>
              <a:rPr lang="fa-IR" sz="7400" dirty="0">
                <a:latin typeface="B Yagut"/>
              </a:rPr>
              <a:t>- کلیه قسمتهاي آن داراي مقاومت کافی در مقابل مواد سمی و تحریک کننده باشد .</a:t>
            </a:r>
          </a:p>
          <a:p>
            <a:pPr marL="0" indent="0" algn="just">
              <a:lnSpc>
                <a:spcPct val="120000"/>
              </a:lnSpc>
              <a:buNone/>
            </a:pPr>
            <a:r>
              <a:rPr lang="fa-IR" sz="7400" dirty="0">
                <a:latin typeface="B Yagut"/>
              </a:rPr>
              <a:t>- فاقد سوراخ یا پارگی باشد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357068"/>
            <a:ext cx="18954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1208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424936" cy="6408712"/>
          </a:xfrm>
        </p:spPr>
        <p:txBody>
          <a:bodyPr>
            <a:normAutofit fontScale="400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endParaRPr lang="fa-IR" sz="2500" b="1" dirty="0" smtClean="0">
              <a:solidFill>
                <a:srgbClr val="000099"/>
              </a:solidFill>
            </a:endParaRPr>
          </a:p>
          <a:p>
            <a:pPr marL="0" indent="0" algn="ctr">
              <a:lnSpc>
                <a:spcPct val="120000"/>
              </a:lnSpc>
              <a:buNone/>
            </a:pPr>
            <a:r>
              <a:rPr lang="fa-IR" sz="8600" b="1" dirty="0">
                <a:solidFill>
                  <a:srgbClr val="000099"/>
                </a:solidFill>
              </a:rPr>
              <a:t>حفاظت دست ها:</a:t>
            </a:r>
          </a:p>
          <a:p>
            <a:pPr marL="0" indent="0" algn="just">
              <a:lnSpc>
                <a:spcPct val="120000"/>
              </a:lnSpc>
              <a:buNone/>
            </a:pPr>
            <a:r>
              <a:rPr lang="fa-IR" sz="7400" dirty="0" smtClean="0">
                <a:latin typeface="B Yagut"/>
              </a:rPr>
              <a:t>(</a:t>
            </a:r>
            <a:r>
              <a:rPr lang="fa-IR" sz="7400" dirty="0">
                <a:latin typeface="B Yagut"/>
              </a:rPr>
              <a:t>دستکشهاي حفاظتی، </a:t>
            </a:r>
            <a:r>
              <a:rPr lang="fa-IR" sz="7400" dirty="0" smtClean="0">
                <a:latin typeface="B Yagut"/>
              </a:rPr>
              <a:t>دستکش چرمی </a:t>
            </a:r>
            <a:r>
              <a:rPr lang="fa-IR" sz="7400" dirty="0">
                <a:latin typeface="B Yagut"/>
              </a:rPr>
              <a:t>و </a:t>
            </a:r>
            <a:r>
              <a:rPr lang="fa-IR" sz="7400" dirty="0" smtClean="0">
                <a:latin typeface="B Yagut"/>
              </a:rPr>
              <a:t>لاستیکی) براي </a:t>
            </a:r>
            <a:r>
              <a:rPr lang="fa-IR" sz="7400" dirty="0">
                <a:latin typeface="B Yagut"/>
              </a:rPr>
              <a:t>حفاظت دستها آنها در مقابل خطراتی مثل سوختگی در </a:t>
            </a:r>
            <a:r>
              <a:rPr lang="fa-IR" sz="7400" dirty="0" smtClean="0">
                <a:latin typeface="B Yagut"/>
              </a:rPr>
              <a:t>اثر گرما </a:t>
            </a:r>
            <a:r>
              <a:rPr lang="fa-IR" sz="7400" dirty="0">
                <a:latin typeface="B Yagut"/>
              </a:rPr>
              <a:t>، ساییدگی ، بریدگی و خراشیدگی باید از دستکش هاي  حفاظتی مناسب استفاده نمود ، بطوريکه ضمن حفاظت از </a:t>
            </a:r>
            <a:r>
              <a:rPr lang="fa-IR" sz="7400" dirty="0" smtClean="0">
                <a:latin typeface="B Yagut"/>
              </a:rPr>
              <a:t>دستها </a:t>
            </a:r>
            <a:r>
              <a:rPr lang="fa-IR" sz="7400" dirty="0">
                <a:latin typeface="B Yagut"/>
              </a:rPr>
              <a:t>هیچگونه ناراحتی نیز براي حرکت انگشتان ایجاد نکرده و باعث حساسیت پوست دست نیز نشوند .کارگرانی که با دستگاههایی مثل مته یا تراش و غیره که قسمت هاي گردان دارند و احتمال برخورد دستان کارگر با آنها وجود دارد و دقت عمل کارگر نیز به همراه استفاده از دستکش کم می شود نباید از دستکش استفاده کنند </a:t>
            </a:r>
            <a:r>
              <a:rPr lang="fa-IR" sz="7400" dirty="0" smtClean="0">
                <a:latin typeface="B Yagut"/>
              </a:rPr>
              <a:t>.</a:t>
            </a:r>
            <a:endParaRPr lang="fa-IR" sz="7400" dirty="0">
              <a:latin typeface="B Yagut"/>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5373216"/>
            <a:ext cx="1931987"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302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4624"/>
            <a:ext cx="8424936" cy="6408712"/>
          </a:xfrm>
        </p:spPr>
        <p:txBody>
          <a:bodyPr>
            <a:normAutofit fontScale="32500" lnSpcReduction="20000"/>
          </a:bodyPr>
          <a:lstStyle/>
          <a:p>
            <a:pPr marL="0" indent="0" algn="ctr">
              <a:lnSpc>
                <a:spcPct val="170000"/>
              </a:lnSpc>
              <a:buNone/>
            </a:pPr>
            <a:r>
              <a:rPr lang="fa-IR" sz="7400" b="1" dirty="0" smtClean="0">
                <a:solidFill>
                  <a:srgbClr val="FF0000"/>
                </a:solidFill>
              </a:rPr>
              <a:t>استفاده از وسایل حفاظت فردي و چگونگی بکارگیري آن </a:t>
            </a:r>
            <a:endParaRPr lang="fa-IR" sz="7400" b="1" dirty="0">
              <a:solidFill>
                <a:srgbClr val="FF0000"/>
              </a:solidFill>
            </a:endParaRPr>
          </a:p>
          <a:p>
            <a:pPr marL="0" indent="0" algn="ctr">
              <a:lnSpc>
                <a:spcPct val="120000"/>
              </a:lnSpc>
              <a:buNone/>
            </a:pPr>
            <a:endParaRPr lang="fa-IR" sz="2500" b="1" dirty="0" smtClean="0">
              <a:solidFill>
                <a:srgbClr val="000099"/>
              </a:solidFill>
            </a:endParaRPr>
          </a:p>
          <a:p>
            <a:pPr marL="0" indent="0" algn="ctr">
              <a:lnSpc>
                <a:spcPct val="120000"/>
              </a:lnSpc>
              <a:buNone/>
            </a:pPr>
            <a:r>
              <a:rPr lang="fa-IR" sz="8600" b="1" dirty="0">
                <a:solidFill>
                  <a:srgbClr val="000099"/>
                </a:solidFill>
              </a:rPr>
              <a:t>حفاظت دست ها:</a:t>
            </a:r>
          </a:p>
          <a:p>
            <a:pPr marL="0" indent="0" algn="just">
              <a:lnSpc>
                <a:spcPct val="120000"/>
              </a:lnSpc>
              <a:buNone/>
            </a:pPr>
            <a:r>
              <a:rPr lang="fa-IR" sz="7400" dirty="0">
                <a:latin typeface="B Yagut"/>
              </a:rPr>
              <a:t> انواع دستکش هایی که کارگران باید از آنها با توجه به شغلی که دارند استفاده کنند عبارتند از :</a:t>
            </a:r>
          </a:p>
          <a:p>
            <a:pPr marL="0" indent="0" algn="just">
              <a:lnSpc>
                <a:spcPct val="120000"/>
              </a:lnSpc>
              <a:buNone/>
            </a:pPr>
            <a:r>
              <a:rPr lang="fa-IR" sz="7400" dirty="0">
                <a:latin typeface="B Yagut"/>
              </a:rPr>
              <a:t>دستکش هاي چرمی براي کار جوشکاري و کار با فلزات و دستکش پنبه اي براي کارهاي حمل و نقل.دستکشهاي لاستیکی یا جنس مخصوص مشابه عایق الکتریسیته براي برق کاران ، دستکشهاي لاستیکی یا پلاستیکی براي جا به جا کردن ظروف اسید و مواد سمی و تحریک کننده و عفونی سر و کار دارند باید داراي شرایط زیر باشند :</a:t>
            </a:r>
          </a:p>
          <a:p>
            <a:pPr marL="0" indent="0" algn="just">
              <a:lnSpc>
                <a:spcPct val="120000"/>
              </a:lnSpc>
              <a:buNone/>
            </a:pPr>
            <a:r>
              <a:rPr lang="fa-IR" sz="7400" dirty="0">
                <a:latin typeface="B Yagut"/>
              </a:rPr>
              <a:t>- ساق آنها به قدري بلند باشد که بازوها را بپوشاند .</a:t>
            </a:r>
          </a:p>
          <a:p>
            <a:pPr algn="just">
              <a:lnSpc>
                <a:spcPct val="120000"/>
              </a:lnSpc>
              <a:buFontTx/>
              <a:buChar char="-"/>
            </a:pPr>
            <a:r>
              <a:rPr lang="fa-IR" sz="7400" dirty="0" smtClean="0">
                <a:latin typeface="B Yagut"/>
              </a:rPr>
              <a:t>کلیه </a:t>
            </a:r>
            <a:r>
              <a:rPr lang="fa-IR" sz="7400" dirty="0">
                <a:latin typeface="B Yagut"/>
              </a:rPr>
              <a:t>قسمتهاي آن داراي مقاومت کافی در مقابل مواد سمی </a:t>
            </a:r>
            <a:endParaRPr lang="fa-IR" sz="7400" dirty="0" smtClean="0">
              <a:latin typeface="B Yagut"/>
            </a:endParaRPr>
          </a:p>
          <a:p>
            <a:pPr algn="just">
              <a:lnSpc>
                <a:spcPct val="120000"/>
              </a:lnSpc>
              <a:buFontTx/>
              <a:buChar char="-"/>
            </a:pPr>
            <a:r>
              <a:rPr lang="fa-IR" sz="7400" dirty="0" smtClean="0">
                <a:latin typeface="B Yagut"/>
              </a:rPr>
              <a:t>و </a:t>
            </a:r>
            <a:r>
              <a:rPr lang="fa-IR" sz="7400" dirty="0">
                <a:latin typeface="B Yagut"/>
              </a:rPr>
              <a:t>تحریک کننده باشد .</a:t>
            </a:r>
          </a:p>
          <a:p>
            <a:pPr marL="0" indent="0" algn="just">
              <a:lnSpc>
                <a:spcPct val="120000"/>
              </a:lnSpc>
              <a:buNone/>
            </a:pPr>
            <a:r>
              <a:rPr lang="fa-IR" sz="7400" dirty="0">
                <a:latin typeface="B Yagut"/>
              </a:rPr>
              <a:t>- فاقد سوراخ یا پارگی باشد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89040"/>
            <a:ext cx="2327648"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48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1112</TotalTime>
  <Words>11517</Words>
  <Application>Microsoft Office PowerPoint</Application>
  <PresentationFormat>On-screen Show (4:3)</PresentationFormat>
  <Paragraphs>589</Paragraphs>
  <Slides>106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Arial</vt:lpstr>
      <vt:lpstr>B Lotus</vt:lpstr>
      <vt:lpstr>B Titr</vt:lpstr>
      <vt:lpstr>B Yagut</vt:lpstr>
      <vt:lpstr>Calibri</vt:lpstr>
      <vt:lpstr>Times New Roman</vt:lpstr>
      <vt:lpstr>Wingdings</vt:lpstr>
      <vt:lpstr>Office Theme</vt:lpstr>
      <vt:lpstr>PowerPoint Presentation</vt:lpstr>
      <vt:lpstr>آموزش عمومی ایمنی و بهداشت کار  ویژه کارگران پیمانکار</vt:lpstr>
      <vt:lpstr>مقدمه  </vt:lpstr>
      <vt:lpstr>اهداف دوره:</vt:lpstr>
      <vt:lpstr>تعاریف و اصطلاحات </vt:lpstr>
      <vt:lpstr>تعاریف و اصطلاحات </vt:lpstr>
      <vt:lpstr>آمار حوادث و بیماري هاي ناشی از کار </vt:lpstr>
      <vt:lpstr>هرم حوادث</vt:lpstr>
      <vt:lpstr>شبه حوادث(near miss) </vt:lpstr>
      <vt:lpstr>شبه حوادث(near miss) </vt:lpstr>
      <vt:lpstr>هزینه هاي حوادث ناشی از کار </vt:lpstr>
      <vt:lpstr>هزینه هاي مستقیم </vt:lpstr>
      <vt:lpstr>هزینه هاي غیر مستقیم</vt:lpstr>
      <vt:lpstr>عوامل زیان آور محیط کار</vt:lpstr>
      <vt:lpstr>عوامل فیزیکی زیان آور در محیط کار </vt:lpstr>
      <vt:lpstr>عوامل فیزیکی زیان آور در محیط کار : سروصدا</vt:lpstr>
      <vt:lpstr>عوامل فیزیکی زیان آور در محیط کار : سروصدا</vt:lpstr>
      <vt:lpstr>عوامل فیزیکی زیان آور در محیط کار : سروصدا</vt:lpstr>
      <vt:lpstr>عوامل فیزیکی زیان آور در محیط کار : سروصدا</vt:lpstr>
      <vt:lpstr>عوامل فیزیکی زیان آور در محیط کار : ارتعاش</vt:lpstr>
      <vt:lpstr>عوامل فیزیکی زیان آور در محیط کار :  گرما و سرماي محیط کار و هواي قابل تحمل</vt:lpstr>
      <vt:lpstr>عوامل فیزیکی زیان آور در محیط کار :  تشعشعات و پرتوهاي زیان آور</vt:lpstr>
      <vt:lpstr>عوامل فیزیکی زیان آور در محیط کار : روشنایی نامناسب</vt:lpstr>
      <vt:lpstr>عوامل شيميايي زیان آور در محیط کار :</vt:lpstr>
      <vt:lpstr>عوامل شيميايي زیان آور در محیط کار : تقسیم بندي آلاینده هاي شیمیایی</vt:lpstr>
      <vt:lpstr>عوامل شيميايي زیان آور در محیط کار :گردوغبار</vt:lpstr>
      <vt:lpstr>عوامل شيميايي زیان آور در محیط کار: (MSDS) ارایه اطلاعات مواد شیمیایی </vt:lpstr>
      <vt:lpstr>عوامل زیان آور بیولوژیک: </vt:lpstr>
      <vt:lpstr>عوامل مرتبط با ارگونومی و مهندسی انسانی:</vt:lpstr>
      <vt:lpstr>عوامل ارگونوميكي  راه هاي پیشگیري از بیماري هاي اسکلتی و عضلانی در محیط کار: </vt:lpstr>
      <vt:lpstr>عوامل ارگونوميكي  حمل و بلند کردن دستی کالا: </vt:lpstr>
      <vt:lpstr>عوامل زیان آور روانی محیط کار </vt:lpstr>
      <vt:lpstr>خطرات مکانیکی محیط کار: </vt:lpstr>
      <vt:lpstr>پیشگیري از حوادث مکانیکی </vt:lpstr>
      <vt:lpstr>كاردرارتفاع-  سقوط</vt:lpstr>
      <vt:lpstr>كاردرارتفاع راههاي پیشگیري از سقوط:  </vt:lpstr>
      <vt:lpstr>كاردرارتفاع راههاي پیشگیري از سقوط: </vt:lpstr>
      <vt:lpstr>كاردرارتفاع راههاي پیشگیري از سقوط: </vt:lpstr>
      <vt:lpstr>كاردرارتفاع  نصب داربست و سکوي کار مناسب</vt:lpstr>
      <vt:lpstr>موارد ایمنی در عملیات گود برداري، تخریب و فضاهاي محدود</vt:lpstr>
      <vt:lpstr>موارد ایمنی در عملیات گود برداري، تخریب و فضاهاي محدود</vt:lpstr>
      <vt:lpstr>خطرات ناشی از انرژي الکتریکی:   مهمترین عوارض ناشی از برخورد با انرژي الکتریکی عبارتست از برق گرفتگی، اختلالات قلبی، اختلالات و ضایعات عصبی، اختلالات حسی و سوختگی در اثر برق گرفتگی که شدت آن به میزان مقاومت بدن بستگی دارد.</vt:lpstr>
      <vt:lpstr>PowerPoint Presentation</vt:lpstr>
      <vt:lpstr>خطرات ناشی از انرژي الکتریکی</vt:lpstr>
      <vt:lpstr>خطرات ناشی از انرژي الکتریکی</vt:lpstr>
      <vt:lpstr>خطرات حریق</vt:lpstr>
      <vt:lpstr>خطرات حریق</vt:lpstr>
      <vt:lpstr>PowerPoint Presentation</vt:lpstr>
      <vt:lpstr>حریق</vt:lpstr>
      <vt:lpstr>PowerPoint Presentation</vt:lpstr>
      <vt:lpstr>حریق</vt:lpstr>
      <vt:lpstr>حوادث ناشی از کار  </vt:lpstr>
      <vt:lpstr>حوادث ناشی از کار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بهبود شرایط ایمنی و بهداشت کار در کارگاه: </vt:lpstr>
      <vt:lpstr>بهبود شرایط ایمنی و بهداشت کار در کارگاه: </vt:lpstr>
      <vt:lpstr>بهبود شرایط ایمنی و بهداشت کار در کارگاه: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آموزش عمومی ایمنی و بهداشت کار  ویژه کارگران پیمانکار</dc:title>
  <dc:creator>khaledi</dc:creator>
  <cp:lastModifiedBy>10</cp:lastModifiedBy>
  <cp:revision>105</cp:revision>
  <dcterms:created xsi:type="dcterms:W3CDTF">2016-01-10T04:35:49Z</dcterms:created>
  <dcterms:modified xsi:type="dcterms:W3CDTF">2018-09-17T11:19:01Z</dcterms:modified>
</cp:coreProperties>
</file>